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4" r:id="rId3"/>
    <p:sldId id="287" r:id="rId4"/>
    <p:sldId id="257" r:id="rId5"/>
    <p:sldId id="259" r:id="rId6"/>
    <p:sldId id="258" r:id="rId7"/>
    <p:sldId id="260" r:id="rId8"/>
    <p:sldId id="261" r:id="rId9"/>
    <p:sldId id="262" r:id="rId10"/>
    <p:sldId id="263" r:id="rId11"/>
    <p:sldId id="264" r:id="rId12"/>
    <p:sldId id="265" r:id="rId13"/>
    <p:sldId id="285" r:id="rId14"/>
    <p:sldId id="266" r:id="rId15"/>
    <p:sldId id="267" r:id="rId16"/>
    <p:sldId id="268" r:id="rId17"/>
    <p:sldId id="269" r:id="rId18"/>
    <p:sldId id="286" r:id="rId19"/>
    <p:sldId id="270" r:id="rId20"/>
    <p:sldId id="276" r:id="rId21"/>
    <p:sldId id="275" r:id="rId22"/>
    <p:sldId id="281" r:id="rId23"/>
    <p:sldId id="274" r:id="rId24"/>
    <p:sldId id="277" r:id="rId25"/>
    <p:sldId id="278" r:id="rId26"/>
    <p:sldId id="290" r:id="rId27"/>
    <p:sldId id="279" r:id="rId28"/>
    <p:sldId id="280" r:id="rId29"/>
    <p:sldId id="282" r:id="rId30"/>
    <p:sldId id="283" r:id="rId31"/>
    <p:sldId id="288" r:id="rId32"/>
    <p:sldId id="289"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7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B250D7B-9A17-473E-AD36-0545B984CDF6}" type="datetimeFigureOut">
              <a:rPr lang="LID4096" smtClean="0"/>
              <a:t>01/05/2026</a:t>
            </a:fld>
            <a:endParaRPr lang="LID4096"/>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LID4096"/>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BBBF5418-82A9-48B1-875A-9252ADEA2DA6}" type="slidenum">
              <a:rPr lang="LID4096" smtClean="0"/>
              <a:t>‹#›</a:t>
            </a:fld>
            <a:endParaRPr lang="LID4096"/>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9598749"/>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168530530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1270204947"/>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250D7B-9A17-473E-AD36-0545B984CDF6}" type="datetimeFigureOut">
              <a:rPr lang="LID4096" smtClean="0"/>
              <a:t>01/05/2026</a:t>
            </a:fld>
            <a:endParaRPr lang="LID4096" dirty="0"/>
          </a:p>
        </p:txBody>
      </p:sp>
      <p:sp>
        <p:nvSpPr>
          <p:cNvPr id="5" name="Footer Placeholder 4"/>
          <p:cNvSpPr>
            <a:spLocks noGrp="1"/>
          </p:cNvSpPr>
          <p:nvPr>
            <p:ph type="ftr" sz="quarter" idx="11"/>
          </p:nvPr>
        </p:nvSpPr>
        <p:spPr/>
        <p:txBody>
          <a:bodyPr/>
          <a:lstStyle/>
          <a:p>
            <a:endParaRPr lang="LID4096" dirty="0"/>
          </a:p>
        </p:txBody>
      </p:sp>
      <p:sp>
        <p:nvSpPr>
          <p:cNvPr id="6" name="Slide Number Placeholder 5"/>
          <p:cNvSpPr>
            <a:spLocks noGrp="1"/>
          </p:cNvSpPr>
          <p:nvPr>
            <p:ph type="sldNum" sz="quarter" idx="12"/>
          </p:nvPr>
        </p:nvSpPr>
        <p:spPr/>
        <p:txBody>
          <a:bodyPr/>
          <a:lstStyle/>
          <a:p>
            <a:fld id="{BBBF5418-82A9-48B1-875A-9252ADEA2DA6}" type="slidenum">
              <a:rPr lang="LID4096" smtClean="0"/>
              <a:t>‹#›</a:t>
            </a:fld>
            <a:endParaRPr lang="LID4096" dirty="0"/>
          </a:p>
        </p:txBody>
      </p:sp>
    </p:spTree>
    <p:extLst>
      <p:ext uri="{BB962C8B-B14F-4D97-AF65-F5344CB8AC3E}">
        <p14:creationId xmlns:p14="http://schemas.microsoft.com/office/powerpoint/2010/main" val="263588735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B250D7B-9A17-473E-AD36-0545B984CDF6}" type="datetimeFigureOut">
              <a:rPr lang="LID4096" smtClean="0"/>
              <a:t>01/05/2026</a:t>
            </a:fld>
            <a:endParaRPr lang="LID4096"/>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LID4096"/>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BBBF5418-82A9-48B1-875A-9252ADEA2DA6}" type="slidenum">
              <a:rPr lang="LID4096" smtClean="0"/>
              <a:t>‹#›</a:t>
            </a:fld>
            <a:endParaRPr lang="LID4096"/>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663186945"/>
      </p:ext>
    </p:extLst>
  </p:cSld>
  <p:clrMapOvr>
    <a:overrideClrMapping bg1="dk1" tx1="lt1" bg2="dk2" tx2="lt2" accent1="accent1" accent2="accent2" accent3="accent3" accent4="accent4" accent5="accent5" accent6="accent6" hlink="hlink" folHlink="folHlink"/>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2786958474"/>
      </p:ext>
    </p:extLst>
  </p:cSld>
  <p:clrMapOvr>
    <a:masterClrMapping/>
  </p:clrMapOvr>
  <p:transition spd="med">
    <p:pull/>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854200638"/>
      </p:ext>
    </p:extLst>
  </p:cSld>
  <p:clrMapOvr>
    <a:masterClrMapping/>
  </p:clrMapOvr>
  <p:transition spd="med">
    <p:pull/>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4" name="Footer Placeholder 3"/>
          <p:cNvSpPr>
            <a:spLocks noGrp="1"/>
          </p:cNvSpPr>
          <p:nvPr>
            <p:ph type="ftr" sz="quarter" idx="11"/>
          </p:nvPr>
        </p:nvSpPr>
        <p:spPr/>
        <p:txBody>
          <a:bodyPr/>
          <a:lstStyle/>
          <a:p>
            <a:endParaRPr lang="LID4096"/>
          </a:p>
        </p:txBody>
      </p:sp>
      <p:sp>
        <p:nvSpPr>
          <p:cNvPr id="5" name="Slide Number Placeholder 4"/>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3758296922"/>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50D7B-9A17-473E-AD36-0545B984CDF6}" type="datetimeFigureOut">
              <a:rPr lang="LID4096" smtClean="0"/>
              <a:t>01/05/2026</a:t>
            </a:fld>
            <a:endParaRPr lang="LID4096"/>
          </a:p>
        </p:txBody>
      </p:sp>
      <p:sp>
        <p:nvSpPr>
          <p:cNvPr id="3" name="Footer Placeholder 2"/>
          <p:cNvSpPr>
            <a:spLocks noGrp="1"/>
          </p:cNvSpPr>
          <p:nvPr>
            <p:ph type="ftr" sz="quarter" idx="11"/>
          </p:nvPr>
        </p:nvSpPr>
        <p:spPr/>
        <p:txBody>
          <a:bodyPr/>
          <a:lstStyle/>
          <a:p>
            <a:endParaRPr lang="LID4096"/>
          </a:p>
        </p:txBody>
      </p:sp>
      <p:sp>
        <p:nvSpPr>
          <p:cNvPr id="4" name="Slide Number Placeholder 3"/>
          <p:cNvSpPr>
            <a:spLocks noGrp="1"/>
          </p:cNvSpPr>
          <p:nvPr>
            <p:ph type="sldNum" sz="quarter" idx="12"/>
          </p:nvPr>
        </p:nvSpPr>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2134120362"/>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051" y="6375679"/>
            <a:ext cx="1233355" cy="348462"/>
          </a:xfrm>
        </p:spPr>
        <p:txBody>
          <a:bodyPr/>
          <a:lstStyle/>
          <a:p>
            <a:fld id="{7B250D7B-9A17-473E-AD36-0545B984CDF6}" type="datetimeFigureOut">
              <a:rPr lang="LID4096" smtClean="0"/>
              <a:t>01/05/2026</a:t>
            </a:fld>
            <a:endParaRPr lang="LID4096"/>
          </a:p>
        </p:txBody>
      </p:sp>
      <p:sp>
        <p:nvSpPr>
          <p:cNvPr id="6" name="Footer Placeholder 5"/>
          <p:cNvSpPr>
            <a:spLocks noGrp="1"/>
          </p:cNvSpPr>
          <p:nvPr>
            <p:ph type="ftr" sz="quarter" idx="11"/>
          </p:nvPr>
        </p:nvSpPr>
        <p:spPr>
          <a:xfrm>
            <a:off x="2103620" y="6375679"/>
            <a:ext cx="3482179" cy="345796"/>
          </a:xfrm>
        </p:spPr>
        <p:txBody>
          <a:bodyPr/>
          <a:lstStyle/>
          <a:p>
            <a:endParaRPr lang="LID4096"/>
          </a:p>
        </p:txBody>
      </p:sp>
      <p:sp>
        <p:nvSpPr>
          <p:cNvPr id="7" name="Slide Number Placeholder 6"/>
          <p:cNvSpPr>
            <a:spLocks noGrp="1"/>
          </p:cNvSpPr>
          <p:nvPr>
            <p:ph type="sldNum" sz="quarter" idx="12"/>
          </p:nvPr>
        </p:nvSpPr>
        <p:spPr>
          <a:xfrm>
            <a:off x="5691014" y="6375679"/>
            <a:ext cx="1232456" cy="345796"/>
          </a:xfrm>
        </p:spPr>
        <p:txBody>
          <a:bodyPr/>
          <a:lstStyle/>
          <a:p>
            <a:fld id="{BBBF5418-82A9-48B1-875A-9252ADEA2DA6}" type="slidenum">
              <a:rPr lang="LID4096" smtClean="0"/>
              <a:t>‹#›</a:t>
            </a:fld>
            <a:endParaRPr lang="LID4096"/>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7071570"/>
      </p:ext>
    </p:extLst>
  </p:cSld>
  <p:clrMapOvr>
    <a:masterClrMapping/>
  </p:clrMapOvr>
  <p:transition spd="med">
    <p:pull/>
  </p:transition>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950" y="6375679"/>
            <a:ext cx="1232456" cy="348462"/>
          </a:xfrm>
        </p:spPr>
        <p:txBody>
          <a:bodyPr/>
          <a:lstStyle/>
          <a:p>
            <a:fld id="{7B250D7B-9A17-473E-AD36-0545B984CDF6}" type="datetimeFigureOut">
              <a:rPr lang="LID4096" smtClean="0"/>
              <a:t>01/05/2026</a:t>
            </a:fld>
            <a:endParaRPr lang="LID4096"/>
          </a:p>
        </p:txBody>
      </p:sp>
      <p:sp>
        <p:nvSpPr>
          <p:cNvPr id="6" name="Footer Placeholder 5"/>
          <p:cNvSpPr>
            <a:spLocks noGrp="1"/>
          </p:cNvSpPr>
          <p:nvPr>
            <p:ph type="ftr" sz="quarter" idx="11"/>
          </p:nvPr>
        </p:nvSpPr>
        <p:spPr>
          <a:xfrm>
            <a:off x="2103621" y="6375679"/>
            <a:ext cx="3482178" cy="345796"/>
          </a:xfrm>
        </p:spPr>
        <p:txBody>
          <a:bodyPr/>
          <a:lstStyle/>
          <a:p>
            <a:endParaRPr lang="LID4096"/>
          </a:p>
        </p:txBody>
      </p:sp>
      <p:sp>
        <p:nvSpPr>
          <p:cNvPr id="7" name="Slide Number Placeholder 6"/>
          <p:cNvSpPr>
            <a:spLocks noGrp="1"/>
          </p:cNvSpPr>
          <p:nvPr>
            <p:ph type="sldNum" sz="quarter" idx="12"/>
          </p:nvPr>
        </p:nvSpPr>
        <p:spPr>
          <a:xfrm>
            <a:off x="5687568" y="6375679"/>
            <a:ext cx="1234440" cy="345796"/>
          </a:xfrm>
        </p:spPr>
        <p:txBody>
          <a:bodyPr/>
          <a:lstStyle/>
          <a:p>
            <a:fld id="{BBBF5418-82A9-48B1-875A-9252ADEA2DA6}" type="slidenum">
              <a:rPr lang="LID4096" smtClean="0"/>
              <a:t>‹#›</a:t>
            </a:fld>
            <a:endParaRPr lang="LID4096"/>
          </a:p>
        </p:txBody>
      </p:sp>
    </p:spTree>
    <p:extLst>
      <p:ext uri="{BB962C8B-B14F-4D97-AF65-F5344CB8AC3E}">
        <p14:creationId xmlns:p14="http://schemas.microsoft.com/office/powerpoint/2010/main" val="429335128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B250D7B-9A17-473E-AD36-0545B984CDF6}" type="datetimeFigureOut">
              <a:rPr lang="LID4096" smtClean="0"/>
              <a:t>01/05/2026</a:t>
            </a:fld>
            <a:endParaRPr lang="LID4096"/>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LID4096"/>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BBBF5418-82A9-48B1-875A-9252ADEA2DA6}" type="slidenum">
              <a:rPr lang="LID4096" smtClean="0"/>
              <a:t>‹#›</a:t>
            </a:fld>
            <a:endParaRPr lang="LID4096"/>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59362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pull/>
  </p:transition>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s://commons.wikimedia.org/wiki/File:ISO_C%2B%2B_Logo.svg" TargetMode="External"/><Relationship Id="rId3" Type="http://schemas.openxmlformats.org/officeDocument/2006/relationships/image" Target="../media/image14.svg"/><Relationship Id="rId7" Type="http://schemas.openxmlformats.org/officeDocument/2006/relationships/image" Target="../media/image18.png"/><Relationship Id="rId12" Type="http://schemas.openxmlformats.org/officeDocument/2006/relationships/hyperlink" Target="https://commons.wikimedia.org/wiki/File:Python-logo-notext.svg"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sv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codeberg.org/FelixKling/chess_pieces"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hyperlink" Target="https://en.wikipedia.org/wiki/Chess_piece_relative_value" TargetMode="Externa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tockfishchess.org/"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91498-3A95-EC95-F23E-FB30705570CA}"/>
              </a:ext>
            </a:extLst>
          </p:cNvPr>
          <p:cNvSpPr>
            <a:spLocks noGrp="1"/>
          </p:cNvSpPr>
          <p:nvPr>
            <p:ph type="ctrTitle"/>
          </p:nvPr>
        </p:nvSpPr>
        <p:spPr/>
        <p:txBody>
          <a:bodyPr/>
          <a:lstStyle/>
          <a:p>
            <a:r>
              <a:rPr lang="en-US" cap="none" dirty="0" err="1"/>
              <a:t>CHEnalySiS</a:t>
            </a:r>
            <a:br>
              <a:rPr lang="en-US" dirty="0"/>
            </a:br>
            <a:r>
              <a:rPr lang="en-US" sz="4400" dirty="0"/>
              <a:t>chess data analysis</a:t>
            </a:r>
            <a:endParaRPr lang="LID4096" sz="4400" dirty="0"/>
          </a:p>
        </p:txBody>
      </p:sp>
      <p:sp>
        <p:nvSpPr>
          <p:cNvPr id="3" name="副标题 2">
            <a:extLst>
              <a:ext uri="{FF2B5EF4-FFF2-40B4-BE49-F238E27FC236}">
                <a16:creationId xmlns:a16="http://schemas.microsoft.com/office/drawing/2014/main" id="{8058251C-B7A9-2609-4530-69CB85AA586C}"/>
              </a:ext>
            </a:extLst>
          </p:cNvPr>
          <p:cNvSpPr>
            <a:spLocks noGrp="1"/>
          </p:cNvSpPr>
          <p:nvPr>
            <p:ph type="subTitle" idx="1"/>
          </p:nvPr>
        </p:nvSpPr>
        <p:spPr/>
        <p:txBody>
          <a:bodyPr>
            <a:normAutofit lnSpcReduction="10000"/>
          </a:bodyPr>
          <a:lstStyle/>
          <a:p>
            <a:r>
              <a:rPr lang="en-US" dirty="0" err="1"/>
              <a:t>Syqwq</a:t>
            </a:r>
            <a:endParaRPr lang="en-US" dirty="0"/>
          </a:p>
          <a:p>
            <a:r>
              <a:rPr lang="en-US" dirty="0"/>
              <a:t>10234900421</a:t>
            </a:r>
            <a:endParaRPr lang="LID4096" dirty="0"/>
          </a:p>
        </p:txBody>
      </p:sp>
    </p:spTree>
    <p:extLst>
      <p:ext uri="{BB962C8B-B14F-4D97-AF65-F5344CB8AC3E}">
        <p14:creationId xmlns:p14="http://schemas.microsoft.com/office/powerpoint/2010/main" val="62023802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F7334-81D1-B46A-7816-4F26CFB9D5A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6EDC8363-648A-AC2A-AB85-3EC2C6B01C5C}"/>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King</a:t>
            </a:r>
            <a:endParaRPr lang="LID4096" sz="3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8DE0F9E-D981-3A06-ACDF-03A79803D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691" y="1503297"/>
            <a:ext cx="4906618" cy="4920037"/>
          </a:xfrm>
          <a:prstGeom prst="rect">
            <a:avLst/>
          </a:prstGeom>
        </p:spPr>
      </p:pic>
    </p:spTree>
    <p:extLst>
      <p:ext uri="{BB962C8B-B14F-4D97-AF65-F5344CB8AC3E}">
        <p14:creationId xmlns:p14="http://schemas.microsoft.com/office/powerpoint/2010/main" val="119597590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5A67E-0193-B83B-EDF7-EC53846121DE}"/>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D8101945-7551-3089-9774-EAAF5E8256B2}"/>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O-O</a:t>
            </a:r>
            <a:endParaRPr lang="LID4096" sz="36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1D022EE-9FB4-E47E-D834-214717661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556" y="2034209"/>
            <a:ext cx="3598122" cy="3611217"/>
          </a:xfrm>
          <a:prstGeom prst="rect">
            <a:avLst/>
          </a:prstGeom>
        </p:spPr>
      </p:pic>
      <p:pic>
        <p:nvPicPr>
          <p:cNvPr id="5" name="图片 4">
            <a:extLst>
              <a:ext uri="{FF2B5EF4-FFF2-40B4-BE49-F238E27FC236}">
                <a16:creationId xmlns:a16="http://schemas.microsoft.com/office/drawing/2014/main" id="{2658F780-6A9C-DC58-CEA5-550527625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1562" y="2034208"/>
            <a:ext cx="3617783" cy="3611216"/>
          </a:xfrm>
          <a:prstGeom prst="rect">
            <a:avLst/>
          </a:prstGeom>
        </p:spPr>
      </p:pic>
      <p:sp>
        <p:nvSpPr>
          <p:cNvPr id="8" name="箭头: 右 7">
            <a:extLst>
              <a:ext uri="{FF2B5EF4-FFF2-40B4-BE49-F238E27FC236}">
                <a16:creationId xmlns:a16="http://schemas.microsoft.com/office/drawing/2014/main" id="{E3285781-467B-0084-C834-FF4CA7EA9BF0}"/>
              </a:ext>
            </a:extLst>
          </p:cNvPr>
          <p:cNvSpPr/>
          <p:nvPr/>
        </p:nvSpPr>
        <p:spPr>
          <a:xfrm>
            <a:off x="6096000" y="3730487"/>
            <a:ext cx="795130" cy="390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923557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1100A-D2EF-6CAC-FDBB-ECCDB3DE0F15}"/>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15A4D219-A66C-FCE1-763C-F17441644505}"/>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O-O-O</a:t>
            </a:r>
            <a:endParaRPr lang="LID4096" sz="3600" dirty="0">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BEE4576F-9E95-5F6E-003D-D64FF1C07AB5}"/>
              </a:ext>
            </a:extLst>
          </p:cNvPr>
          <p:cNvSpPr/>
          <p:nvPr/>
        </p:nvSpPr>
        <p:spPr>
          <a:xfrm>
            <a:off x="6096000" y="3730487"/>
            <a:ext cx="795130" cy="390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9" name="图片 8">
            <a:extLst>
              <a:ext uri="{FF2B5EF4-FFF2-40B4-BE49-F238E27FC236}">
                <a16:creationId xmlns:a16="http://schemas.microsoft.com/office/drawing/2014/main" id="{980562EE-DF0E-0FE1-0AF3-092CF3922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590" y="2034209"/>
            <a:ext cx="3604638" cy="3611216"/>
          </a:xfrm>
          <a:prstGeom prst="rect">
            <a:avLst/>
          </a:prstGeom>
        </p:spPr>
      </p:pic>
      <p:pic>
        <p:nvPicPr>
          <p:cNvPr id="11" name="图片 10">
            <a:extLst>
              <a:ext uri="{FF2B5EF4-FFF2-40B4-BE49-F238E27FC236}">
                <a16:creationId xmlns:a16="http://schemas.microsoft.com/office/drawing/2014/main" id="{4092F943-B344-C969-71B9-A5A3131A1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943" y="2034209"/>
            <a:ext cx="3617800" cy="3611216"/>
          </a:xfrm>
          <a:prstGeom prst="rect">
            <a:avLst/>
          </a:prstGeom>
        </p:spPr>
      </p:pic>
    </p:spTree>
    <p:extLst>
      <p:ext uri="{BB962C8B-B14F-4D97-AF65-F5344CB8AC3E}">
        <p14:creationId xmlns:p14="http://schemas.microsoft.com/office/powerpoint/2010/main" val="120249710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FF6DF-F827-8897-23D2-D154046E51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C45F493-CCAF-0DAA-2B27-9EA224BB5D40}"/>
              </a:ext>
            </a:extLst>
          </p:cNvPr>
          <p:cNvSpPr>
            <a:spLocks noGrp="1"/>
          </p:cNvSpPr>
          <p:nvPr>
            <p:ph type="title"/>
          </p:nvPr>
        </p:nvSpPr>
        <p:spPr>
          <a:xfrm>
            <a:off x="4906127" y="859465"/>
            <a:ext cx="1448453"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目录</a:t>
            </a:r>
            <a:endParaRPr lang="LID4096" sz="40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EB137A7-874A-1670-3806-0A029CF8F2B1}"/>
              </a:ext>
            </a:extLst>
          </p:cNvPr>
          <p:cNvSpPr>
            <a:spLocks noGrp="1"/>
          </p:cNvSpPr>
          <p:nvPr>
            <p:ph idx="1"/>
          </p:nvPr>
        </p:nvSpPr>
        <p:spPr>
          <a:xfrm>
            <a:off x="3993711" y="2663688"/>
            <a:ext cx="3347993" cy="3593591"/>
          </a:xfrm>
        </p:spPr>
        <p:txBody>
          <a:bodyPr/>
          <a:lstStyle/>
          <a:p>
            <a:r>
              <a:rPr lang="zh-CN" altLang="en-US" sz="3200" dirty="0">
                <a:solidFill>
                  <a:schemeClr val="bg1">
                    <a:lumMod val="75000"/>
                  </a:schemeClr>
                </a:solidFill>
                <a:latin typeface="微软雅黑" panose="020B0503020204020204" pitchFamily="34" charset="-122"/>
                <a:ea typeface="微软雅黑" panose="020B0503020204020204" pitchFamily="34" charset="-122"/>
              </a:rPr>
              <a:t>国际象棋介绍</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b="1" dirty="0">
                <a:latin typeface="微软雅黑" panose="020B0503020204020204" pitchFamily="34" charset="-122"/>
                <a:ea typeface="微软雅黑" panose="020B0503020204020204" pitchFamily="34" charset="-122"/>
              </a:rPr>
              <a:t>数据来源与处理</a:t>
            </a:r>
            <a:endParaRPr lang="en-US" altLang="zh-CN" sz="3200" b="1" dirty="0">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有趣的结果分析</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展望</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endParaRPr lang="LID4096" dirty="0"/>
          </a:p>
        </p:txBody>
      </p:sp>
    </p:spTree>
    <p:extLst>
      <p:ext uri="{BB962C8B-B14F-4D97-AF65-F5344CB8AC3E}">
        <p14:creationId xmlns:p14="http://schemas.microsoft.com/office/powerpoint/2010/main" val="247726396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34059-F7C5-C26E-4FD7-0D861BEA2F5B}"/>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FEC43CA2-1F56-0F62-03FB-F16D43280F71}"/>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数据来源与处理</a:t>
            </a:r>
            <a:br>
              <a:rPr lang="en-US" altLang="zh-CN" sz="2800" b="1" dirty="0">
                <a:latin typeface="微软雅黑" panose="020B0503020204020204" pitchFamily="34" charset="-122"/>
                <a:ea typeface="微软雅黑" panose="020B0503020204020204" pitchFamily="34" charset="-122"/>
              </a:rPr>
            </a:br>
            <a:r>
              <a:rPr lang="en-US" altLang="zh-CN" sz="3200" dirty="0" err="1">
                <a:latin typeface="微软雅黑" panose="020B0503020204020204" pitchFamily="34" charset="-122"/>
                <a:ea typeface="微软雅黑" panose="020B0503020204020204" pitchFamily="34" charset="-122"/>
              </a:rPr>
              <a:t>Lichess</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开源数据库</a:t>
            </a:r>
            <a:endParaRPr lang="LID4096" sz="3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24F634E-6F08-57DF-68E9-A2D59A69C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36" y="1894809"/>
            <a:ext cx="5466834" cy="4413226"/>
          </a:xfrm>
          <a:prstGeom prst="rect">
            <a:avLst/>
          </a:prstGeom>
        </p:spPr>
      </p:pic>
      <p:sp>
        <p:nvSpPr>
          <p:cNvPr id="6" name="文本框 5">
            <a:extLst>
              <a:ext uri="{FF2B5EF4-FFF2-40B4-BE49-F238E27FC236}">
                <a16:creationId xmlns:a16="http://schemas.microsoft.com/office/drawing/2014/main" id="{52F41CB4-74C4-F70D-BC65-888BD7F06041}"/>
              </a:ext>
            </a:extLst>
          </p:cNvPr>
          <p:cNvSpPr txBox="1"/>
          <p:nvPr/>
        </p:nvSpPr>
        <p:spPr>
          <a:xfrm rot="1535446">
            <a:off x="7414180" y="1889181"/>
            <a:ext cx="3589188" cy="523220"/>
          </a:xfrm>
          <a:prstGeom prst="rect">
            <a:avLst/>
          </a:prstGeom>
          <a:noFill/>
        </p:spPr>
        <p:txBody>
          <a:bodyPr wrap="none" rtlCol="0">
            <a:spAutoFit/>
          </a:bodyPr>
          <a:lstStyle/>
          <a:p>
            <a:r>
              <a:rPr lang="zh-CN" altLang="en-US" sz="2800" dirty="0">
                <a:solidFill>
                  <a:schemeClr val="bg1">
                    <a:lumMod val="75000"/>
                  </a:schemeClr>
                </a:solidFill>
                <a:latin typeface="微软雅黑" panose="020B0503020204020204" pitchFamily="34" charset="-122"/>
                <a:ea typeface="微软雅黑" panose="020B0503020204020204" pitchFamily="34" charset="-122"/>
              </a:rPr>
              <a:t>开源精神就是好 </a:t>
            </a:r>
            <a:r>
              <a:rPr lang="en-US" altLang="zh-CN" sz="2800" dirty="0" err="1">
                <a:solidFill>
                  <a:schemeClr val="bg1">
                    <a:lumMod val="75000"/>
                  </a:schemeClr>
                </a:solidFill>
                <a:latin typeface="微软雅黑" panose="020B0503020204020204" pitchFamily="34" charset="-122"/>
                <a:ea typeface="微软雅黑" panose="020B0503020204020204" pitchFamily="34" charset="-122"/>
              </a:rPr>
              <a:t>AwA</a:t>
            </a:r>
            <a:endParaRPr lang="LID4096" sz="28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C031EBF-BBDE-1259-5C7A-C1AE6F1838F5}"/>
              </a:ext>
            </a:extLst>
          </p:cNvPr>
          <p:cNvSpPr txBox="1"/>
          <p:nvPr/>
        </p:nvSpPr>
        <p:spPr>
          <a:xfrm>
            <a:off x="3814929" y="6407426"/>
            <a:ext cx="2630528" cy="307777"/>
          </a:xfrm>
          <a:prstGeom prst="rect">
            <a:avLst/>
          </a:prstGeom>
          <a:noFill/>
        </p:spPr>
        <p:txBody>
          <a:bodyPr wrap="none" rtlCol="0">
            <a:spAutoFit/>
          </a:bodyPr>
          <a:lstStyle/>
          <a:p>
            <a:r>
              <a:rPr lang="en-US" sz="1400" dirty="0">
                <a:solidFill>
                  <a:schemeClr val="bg1">
                    <a:lumMod val="75000"/>
                  </a:schemeClr>
                </a:solidFill>
                <a:latin typeface="微软雅黑" panose="020B0503020204020204" pitchFamily="34" charset="-122"/>
                <a:ea typeface="微软雅黑" panose="020B0503020204020204" pitchFamily="34" charset="-122"/>
              </a:rPr>
              <a:t>https://database.lichess.org/</a:t>
            </a:r>
            <a:endParaRPr lang="LID4096" sz="14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058162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C7DED-CDC4-A6A0-FE97-F198B358AB50}"/>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757E276E-6333-7C1E-2ABB-485FA629072F}"/>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数据来源与处理</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数据格式 </a:t>
            </a:r>
            <a:r>
              <a:rPr lang="en-US" altLang="zh-CN" sz="3200" dirty="0">
                <a:latin typeface="微软雅黑" panose="020B0503020204020204" pitchFamily="34" charset="-122"/>
                <a:ea typeface="微软雅黑" panose="020B0503020204020204" pitchFamily="34" charset="-122"/>
              </a:rPr>
              <a:t>PGN</a:t>
            </a:r>
            <a:endParaRPr lang="LID4096" sz="32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6694891-2E56-CAF9-49B7-1A0BCAC203E6}"/>
              </a:ext>
            </a:extLst>
          </p:cNvPr>
          <p:cNvSpPr txBox="1"/>
          <p:nvPr/>
        </p:nvSpPr>
        <p:spPr>
          <a:xfrm>
            <a:off x="1444160" y="1709531"/>
            <a:ext cx="9793357" cy="5457263"/>
          </a:xfrm>
          <a:prstGeom prst="rect">
            <a:avLst/>
          </a:prstGeom>
          <a:noFill/>
        </p:spPr>
        <p:txBody>
          <a:bodyPr wrap="square">
            <a:spAutoFit/>
          </a:bodyPr>
          <a:lstStyle/>
          <a:p>
            <a:pPr>
              <a:lnSpc>
                <a:spcPts val="2100"/>
              </a:lnSpc>
              <a:buNone/>
            </a:pPr>
            <a:r>
              <a:rPr lang="en-US" sz="1400" b="0" dirty="0">
                <a:solidFill>
                  <a:srgbClr val="333333"/>
                </a:solidFill>
                <a:effectLst/>
                <a:latin typeface="Consolas Nerd Font" panose="020B0609020204030204" pitchFamily="50" charset="0"/>
              </a:rPr>
              <a:t>[</a:t>
            </a:r>
            <a:r>
              <a:rPr lang="en-US" sz="1400" b="1" dirty="0">
                <a:solidFill>
                  <a:srgbClr val="7A3E9D"/>
                </a:solidFill>
                <a:effectLst/>
                <a:latin typeface="Consolas Nerd Font" panose="020B0609020204030204" pitchFamily="50" charset="0"/>
              </a:rPr>
              <a:t>Event</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casual correspondence game</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Site</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https://lichess.org/</a:t>
            </a:r>
            <a:r>
              <a:rPr lang="en-US" sz="1400" b="0" dirty="0" err="1">
                <a:solidFill>
                  <a:srgbClr val="448C27"/>
                </a:solidFill>
                <a:effectLst/>
                <a:latin typeface="Consolas Nerd Font" panose="020B0609020204030204" pitchFamily="50" charset="0"/>
              </a:rPr>
              <a:t>uPTGYDPA</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1" dirty="0">
                <a:solidFill>
                  <a:srgbClr val="7A3E9D"/>
                </a:solidFill>
                <a:effectLst/>
                <a:latin typeface="Consolas Nerd Font" panose="020B0609020204030204" pitchFamily="50" charset="0"/>
              </a:rPr>
              <a:t>Date</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2026.01.02</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White</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err="1">
                <a:solidFill>
                  <a:srgbClr val="448C27"/>
                </a:solidFill>
                <a:effectLst/>
                <a:latin typeface="Consolas Nerd Font" panose="020B0609020204030204" pitchFamily="50" charset="0"/>
              </a:rPr>
              <a:t>oyoyaya</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Black</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wzd081103</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Result</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1-0</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GameId</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err="1">
                <a:solidFill>
                  <a:srgbClr val="448C27"/>
                </a:solidFill>
                <a:effectLst/>
                <a:latin typeface="Consolas Nerd Font" panose="020B0609020204030204" pitchFamily="50" charset="0"/>
              </a:rPr>
              <a:t>uPTGYDPA</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UTCDate</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2026.01.02</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WhiteElo</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1500</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BlackElo</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1500</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Variant</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Standard</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err="1">
                <a:solidFill>
                  <a:srgbClr val="7A3E9D"/>
                </a:solidFill>
                <a:effectLst/>
                <a:latin typeface="Consolas Nerd Font" panose="020B0609020204030204" pitchFamily="50" charset="0"/>
              </a:rPr>
              <a:t>TimeControl</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Opening</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Scotch Game: Classical Variation</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r>
              <a:rPr lang="en-US" sz="1400" b="0" dirty="0">
                <a:solidFill>
                  <a:srgbClr val="333333"/>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Termination</a:t>
            </a:r>
            <a:r>
              <a:rPr lang="en-US" sz="1400" b="0" dirty="0">
                <a:solidFill>
                  <a:srgbClr val="333333"/>
                </a:solidFill>
                <a:effectLst/>
                <a:latin typeface="Consolas Nerd Font" panose="020B0609020204030204" pitchFamily="50" charset="0"/>
              </a:rPr>
              <a:t> </a:t>
            </a:r>
            <a:r>
              <a:rPr lang="en-US" sz="1400" b="0" dirty="0">
                <a:solidFill>
                  <a:srgbClr val="777777"/>
                </a:solidFill>
                <a:effectLst/>
                <a:latin typeface="Consolas Nerd Font" panose="020B0609020204030204" pitchFamily="50" charset="0"/>
              </a:rPr>
              <a:t>"</a:t>
            </a:r>
            <a:r>
              <a:rPr lang="en-US" sz="1400" b="0" dirty="0">
                <a:solidFill>
                  <a:srgbClr val="448C27"/>
                </a:solidFill>
                <a:effectLst/>
                <a:latin typeface="Consolas Nerd Font" panose="020B0609020204030204" pitchFamily="50" charset="0"/>
              </a:rPr>
              <a:t>Normal</a:t>
            </a:r>
            <a:r>
              <a:rPr lang="en-US" sz="1400" b="0" dirty="0">
                <a:solidFill>
                  <a:srgbClr val="777777"/>
                </a:solidFill>
                <a:effectLst/>
                <a:latin typeface="Consolas Nerd Font" panose="020B0609020204030204" pitchFamily="50" charset="0"/>
              </a:rPr>
              <a:t>"</a:t>
            </a:r>
            <a:r>
              <a:rPr lang="en-US" sz="1400" b="0" dirty="0">
                <a:solidFill>
                  <a:srgbClr val="333333"/>
                </a:solidFill>
                <a:effectLst/>
                <a:latin typeface="Consolas Nerd Font" panose="020B0609020204030204" pitchFamily="50" charset="0"/>
              </a:rPr>
              <a:t>]</a:t>
            </a:r>
          </a:p>
          <a:p>
            <a:pPr>
              <a:lnSpc>
                <a:spcPts val="2100"/>
              </a:lnSpc>
              <a:buNone/>
            </a:pPr>
            <a:br>
              <a:rPr lang="en-US" sz="1400" b="0" dirty="0">
                <a:solidFill>
                  <a:srgbClr val="333333"/>
                </a:solidFill>
                <a:effectLst/>
                <a:latin typeface="Consolas Nerd Font" panose="020B0609020204030204" pitchFamily="50" charset="0"/>
              </a:rPr>
            </a:br>
            <a:r>
              <a:rPr lang="en-US" sz="1400" b="0" dirty="0">
                <a:solidFill>
                  <a:srgbClr val="9C5D27"/>
                </a:solidFill>
                <a:effectLst/>
                <a:latin typeface="Consolas Nerd Font" panose="020B0609020204030204" pitchFamily="50" charset="0"/>
              </a:rPr>
              <a:t>1.</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e4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e5</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Nf3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Nc6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d4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exd4</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Nxd4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Bc5</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Be3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Qf6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c3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d6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7.</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Bb5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Bd7</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8.</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Bb6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9.</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O</a:t>
            </a:r>
            <a:r>
              <a:rPr lang="en-US" sz="1400" b="0" dirty="0">
                <a:solidFill>
                  <a:srgbClr val="777777"/>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O</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O</a:t>
            </a:r>
            <a:r>
              <a:rPr lang="en-US" sz="1400" b="0" dirty="0">
                <a:solidFill>
                  <a:srgbClr val="777777"/>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O</a:t>
            </a:r>
            <a:r>
              <a:rPr lang="en-US" sz="1400" b="0" dirty="0">
                <a:solidFill>
                  <a:srgbClr val="777777"/>
                </a:solidFill>
                <a:effectLst/>
                <a:latin typeface="Consolas Nerd Font" panose="020B0609020204030204" pitchFamily="50" charset="0"/>
              </a:rPr>
              <a:t>-</a:t>
            </a:r>
            <a:r>
              <a:rPr lang="en-US" sz="1400" b="0" dirty="0">
                <a:solidFill>
                  <a:srgbClr val="7A3E9D"/>
                </a:solidFill>
                <a:effectLst/>
                <a:latin typeface="Consolas Nerd Font" panose="020B0609020204030204" pitchFamily="50" charset="0"/>
              </a:rPr>
              <a:t>O</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10.</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Bxc6</a:t>
            </a:r>
            <a:r>
              <a:rPr lang="en-US" sz="1400" b="0" dirty="0">
                <a:solidFill>
                  <a:srgbClr val="333333"/>
                </a:solidFill>
                <a:effectLst/>
                <a:latin typeface="Consolas Nerd Font" panose="020B0609020204030204" pitchFamily="50" charset="0"/>
              </a:rPr>
              <a:t> </a:t>
            </a:r>
            <a:r>
              <a:rPr lang="en-US" sz="1400" b="0" dirty="0" err="1">
                <a:solidFill>
                  <a:srgbClr val="7A3E9D"/>
                </a:solidFill>
                <a:effectLst/>
                <a:latin typeface="Consolas Nerd Font" panose="020B0609020204030204" pitchFamily="50" charset="0"/>
              </a:rPr>
              <a:t>Bxc6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11.</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Nxc6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bxc6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Bd4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Qg6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Nd2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Nf6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Re1</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Rhe8</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f3</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Kb7</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a4</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c5</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17.</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bxc5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dxc5</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18.</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Bxf6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Qxf6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19.</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a5</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Qxc3</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20.</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axb6</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cxb6</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21.</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Re2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Rd3</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22.</a:t>
            </a:r>
            <a:r>
              <a:rPr lang="en-US" sz="1400" b="0" dirty="0">
                <a:solidFill>
                  <a:srgbClr val="333333"/>
                </a:solidFill>
                <a:effectLst/>
                <a:latin typeface="Consolas Nerd Font" panose="020B0609020204030204" pitchFamily="50" charset="0"/>
              </a:rPr>
              <a:t> </a:t>
            </a:r>
            <a:r>
              <a:rPr lang="en-US" sz="1400" b="0" dirty="0">
                <a:solidFill>
                  <a:srgbClr val="7A3E9D"/>
                </a:solidFill>
                <a:effectLst/>
                <a:latin typeface="Consolas Nerd Font" panose="020B0609020204030204" pitchFamily="50" charset="0"/>
              </a:rPr>
              <a:t>Qa4</a:t>
            </a:r>
            <a:r>
              <a:rPr lang="en-US" sz="1400" b="0" dirty="0">
                <a:solidFill>
                  <a:srgbClr val="333333"/>
                </a:solidFill>
                <a:effectLst/>
                <a:latin typeface="Consolas Nerd Font" panose="020B0609020204030204" pitchFamily="50" charset="0"/>
              </a:rPr>
              <a:t> </a:t>
            </a:r>
            <a:r>
              <a:rPr lang="en-US" sz="1400" b="0" dirty="0">
                <a:solidFill>
                  <a:srgbClr val="9C5D27"/>
                </a:solidFill>
                <a:effectLst/>
                <a:latin typeface="Consolas Nerd Font" panose="020B0609020204030204" pitchFamily="50" charset="0"/>
              </a:rPr>
              <a:t>1</a:t>
            </a:r>
            <a:r>
              <a:rPr lang="en-US" sz="1400" b="0" dirty="0">
                <a:solidFill>
                  <a:srgbClr val="777777"/>
                </a:solidFill>
                <a:effectLst/>
                <a:latin typeface="Consolas Nerd Font" panose="020B0609020204030204" pitchFamily="50" charset="0"/>
              </a:rPr>
              <a:t>-</a:t>
            </a:r>
            <a:r>
              <a:rPr lang="en-US" sz="1400" b="0" dirty="0">
                <a:solidFill>
                  <a:srgbClr val="9C5D27"/>
                </a:solidFill>
                <a:effectLst/>
                <a:latin typeface="Consolas Nerd Font" panose="020B0609020204030204" pitchFamily="50" charset="0"/>
              </a:rPr>
              <a:t>0</a:t>
            </a:r>
            <a:endParaRPr lang="en-US" sz="1400" b="0" dirty="0">
              <a:solidFill>
                <a:srgbClr val="333333"/>
              </a:solidFill>
              <a:effectLst/>
              <a:latin typeface="Consolas Nerd Font" panose="020B0609020204030204" pitchFamily="50" charset="0"/>
            </a:endParaRPr>
          </a:p>
          <a:p>
            <a:pPr>
              <a:lnSpc>
                <a:spcPts val="2100"/>
              </a:lnSpc>
            </a:pPr>
            <a:br>
              <a:rPr lang="en-US" sz="1400" b="0" dirty="0">
                <a:solidFill>
                  <a:srgbClr val="333333"/>
                </a:solidFill>
                <a:effectLst/>
                <a:latin typeface="Consolas Nerd Font" panose="020B0609020204030204" pitchFamily="50" charset="0"/>
              </a:rPr>
            </a:br>
            <a:br>
              <a:rPr lang="en-US" sz="1400" b="0" dirty="0">
                <a:solidFill>
                  <a:srgbClr val="333333"/>
                </a:solidFill>
                <a:effectLst/>
                <a:latin typeface="Consolas Nerd Font" panose="020B0609020204030204" pitchFamily="50" charset="0"/>
              </a:rPr>
            </a:br>
            <a:endParaRPr lang="en-US" sz="1400" b="0" dirty="0">
              <a:solidFill>
                <a:srgbClr val="333333"/>
              </a:solidFill>
              <a:effectLst/>
              <a:latin typeface="Consolas Nerd Font" panose="020B0609020204030204" pitchFamily="50" charset="0"/>
            </a:endParaRPr>
          </a:p>
        </p:txBody>
      </p:sp>
    </p:spTree>
    <p:extLst>
      <p:ext uri="{BB962C8B-B14F-4D97-AF65-F5344CB8AC3E}">
        <p14:creationId xmlns:p14="http://schemas.microsoft.com/office/powerpoint/2010/main" val="38099591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CD1BF-44AC-AA72-B025-1E4429E1CED1}"/>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B70C4BAA-E15D-C0E0-D93A-AEEA211846E9}"/>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数据来源与处理</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数据处理</a:t>
            </a:r>
            <a:endParaRPr lang="LID4096" sz="3200" dirty="0">
              <a:latin typeface="微软雅黑" panose="020B0503020204020204" pitchFamily="34" charset="-122"/>
              <a:ea typeface="微软雅黑" panose="020B0503020204020204" pitchFamily="34" charset="-122"/>
            </a:endParaRPr>
          </a:p>
        </p:txBody>
      </p:sp>
      <p:pic>
        <p:nvPicPr>
          <p:cNvPr id="3" name="图形 2">
            <a:extLst>
              <a:ext uri="{FF2B5EF4-FFF2-40B4-BE49-F238E27FC236}">
                <a16:creationId xmlns:a16="http://schemas.microsoft.com/office/drawing/2014/main" id="{E3CBEB08-2A55-CDD9-B3F5-7D32B13B2C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8073" y="1608213"/>
            <a:ext cx="949458" cy="949458"/>
          </a:xfrm>
          <a:prstGeom prst="rect">
            <a:avLst/>
          </a:prstGeom>
        </p:spPr>
      </p:pic>
      <p:pic>
        <p:nvPicPr>
          <p:cNvPr id="6" name="图形 5">
            <a:extLst>
              <a:ext uri="{FF2B5EF4-FFF2-40B4-BE49-F238E27FC236}">
                <a16:creationId xmlns:a16="http://schemas.microsoft.com/office/drawing/2014/main" id="{B8E07B35-4A11-3112-EA74-CCBC97C3F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4471" y="1608213"/>
            <a:ext cx="844576" cy="949458"/>
          </a:xfrm>
          <a:prstGeom prst="rect">
            <a:avLst/>
          </a:prstGeom>
        </p:spPr>
      </p:pic>
      <p:sp>
        <p:nvSpPr>
          <p:cNvPr id="7" name="文本框 6">
            <a:extLst>
              <a:ext uri="{FF2B5EF4-FFF2-40B4-BE49-F238E27FC236}">
                <a16:creationId xmlns:a16="http://schemas.microsoft.com/office/drawing/2014/main" id="{9A47875E-3EA7-84E5-357A-7CFBBCD522B3}"/>
              </a:ext>
            </a:extLst>
          </p:cNvPr>
          <p:cNvSpPr txBox="1"/>
          <p:nvPr/>
        </p:nvSpPr>
        <p:spPr>
          <a:xfrm>
            <a:off x="2654028" y="2782669"/>
            <a:ext cx="1704313" cy="646331"/>
          </a:xfrm>
          <a:prstGeom prst="rect">
            <a:avLst/>
          </a:prstGeom>
          <a:noFill/>
        </p:spPr>
        <p:txBody>
          <a:bodyPr wrap="none" rtlCol="0">
            <a:spAutoFit/>
          </a:bodyPr>
          <a:lstStyle/>
          <a:p>
            <a:r>
              <a:rPr lang="en-US" b="1" dirty="0">
                <a:latin typeface="Consolas" panose="020B0609020204030204" pitchFamily="49" charset="0"/>
              </a:rPr>
              <a:t>python-chess</a:t>
            </a:r>
          </a:p>
          <a:p>
            <a:endParaRPr lang="LID4096" dirty="0">
              <a:latin typeface="Consolas" panose="020B0609020204030204" pitchFamily="49" charset="0"/>
            </a:endParaRPr>
          </a:p>
        </p:txBody>
      </p:sp>
      <p:sp>
        <p:nvSpPr>
          <p:cNvPr id="8" name="文本框 7">
            <a:extLst>
              <a:ext uri="{FF2B5EF4-FFF2-40B4-BE49-F238E27FC236}">
                <a16:creationId xmlns:a16="http://schemas.microsoft.com/office/drawing/2014/main" id="{684D6B75-A9FD-ACD0-7695-0375E239A572}"/>
              </a:ext>
            </a:extLst>
          </p:cNvPr>
          <p:cNvSpPr txBox="1"/>
          <p:nvPr/>
        </p:nvSpPr>
        <p:spPr>
          <a:xfrm>
            <a:off x="7148097" y="2782669"/>
            <a:ext cx="3097323" cy="369332"/>
          </a:xfrm>
          <a:prstGeom prst="rect">
            <a:avLst/>
          </a:prstGeom>
          <a:noFill/>
        </p:spPr>
        <p:txBody>
          <a:bodyPr wrap="none" rtlCol="0">
            <a:spAutoFit/>
          </a:bodyPr>
          <a:lstStyle/>
          <a:p>
            <a:r>
              <a:rPr lang="en-US" b="1" dirty="0" err="1">
                <a:latin typeface="Consolas" panose="020B0609020204030204" pitchFamily="49" charset="0"/>
              </a:rPr>
              <a:t>Disservin</a:t>
            </a:r>
            <a:r>
              <a:rPr lang="en-US" b="1" dirty="0">
                <a:latin typeface="Consolas" panose="020B0609020204030204" pitchFamily="49" charset="0"/>
              </a:rPr>
              <a:t>/chess-library</a:t>
            </a:r>
            <a:endParaRPr lang="LID4096" b="1" dirty="0">
              <a:latin typeface="Consolas" panose="020B0609020204030204" pitchFamily="49" charset="0"/>
            </a:endParaRPr>
          </a:p>
        </p:txBody>
      </p:sp>
      <p:pic>
        <p:nvPicPr>
          <p:cNvPr id="11" name="图片 10">
            <a:extLst>
              <a:ext uri="{FF2B5EF4-FFF2-40B4-BE49-F238E27FC236}">
                <a16:creationId xmlns:a16="http://schemas.microsoft.com/office/drawing/2014/main" id="{5D81E4DC-DF04-14AE-1195-E34E9C1068D6}"/>
              </a:ext>
            </a:extLst>
          </p:cNvPr>
          <p:cNvPicPr>
            <a:picLocks noChangeAspect="1"/>
          </p:cNvPicPr>
          <p:nvPr/>
        </p:nvPicPr>
        <p:blipFill>
          <a:blip r:embed="rId6">
            <a:extLst>
              <a:ext uri="{28A0092B-C50C-407E-A947-70E740481C1C}">
                <a14:useLocalDpi xmlns:a14="http://schemas.microsoft.com/office/drawing/2010/main" val="0"/>
              </a:ext>
            </a:extLst>
          </a:blip>
          <a:srcRect r="29833"/>
          <a:stretch/>
        </p:blipFill>
        <p:spPr>
          <a:xfrm>
            <a:off x="1584080" y="3653998"/>
            <a:ext cx="4186589" cy="1285959"/>
          </a:xfrm>
          <a:prstGeom prst="rect">
            <a:avLst/>
          </a:prstGeom>
        </p:spPr>
      </p:pic>
      <p:pic>
        <p:nvPicPr>
          <p:cNvPr id="13" name="图片 12">
            <a:extLst>
              <a:ext uri="{FF2B5EF4-FFF2-40B4-BE49-F238E27FC236}">
                <a16:creationId xmlns:a16="http://schemas.microsoft.com/office/drawing/2014/main" id="{82554035-A269-0B2C-2507-3BC71031703C}"/>
              </a:ext>
            </a:extLst>
          </p:cNvPr>
          <p:cNvPicPr>
            <a:picLocks noChangeAspect="1"/>
          </p:cNvPicPr>
          <p:nvPr/>
        </p:nvPicPr>
        <p:blipFill>
          <a:blip r:embed="rId7">
            <a:extLst>
              <a:ext uri="{28A0092B-C50C-407E-A947-70E740481C1C}">
                <a14:useLocalDpi xmlns:a14="http://schemas.microsoft.com/office/drawing/2010/main" val="0"/>
              </a:ext>
            </a:extLst>
          </a:blip>
          <a:srcRect l="-23" t="6456" r="9656" b="6810"/>
          <a:stretch/>
        </p:blipFill>
        <p:spPr>
          <a:xfrm>
            <a:off x="6838120" y="3463746"/>
            <a:ext cx="4293706" cy="1666461"/>
          </a:xfrm>
          <a:prstGeom prst="rect">
            <a:avLst/>
          </a:prstGeom>
        </p:spPr>
      </p:pic>
      <p:pic>
        <p:nvPicPr>
          <p:cNvPr id="17" name="图形 16"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10;&#10;&#10;$&#10;90000000 / (500 times 3600) = 50 h&#10;$">
            <a:extLst>
              <a:ext uri="{FF2B5EF4-FFF2-40B4-BE49-F238E27FC236}">
                <a16:creationId xmlns:a16="http://schemas.microsoft.com/office/drawing/2014/main" id="{F6E682F6-0A56-0D4C-C688-09D1A531B1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54028" y="5249787"/>
            <a:ext cx="2114550" cy="647700"/>
          </a:xfrm>
          <a:prstGeom prst="rect">
            <a:avLst/>
          </a:prstGeom>
        </p:spPr>
      </p:pic>
      <p:pic>
        <p:nvPicPr>
          <p:cNvPr id="19" name="图形 18"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10;&#10;&#10;$&#10;90000000 / (55000 times 60) approx 27.27 &quot;min&quot;&#10;$">
            <a:extLst>
              <a:ext uri="{FF2B5EF4-FFF2-40B4-BE49-F238E27FC236}">
                <a16:creationId xmlns:a16="http://schemas.microsoft.com/office/drawing/2014/main" id="{5F4AEE32-6053-4A86-C37F-85B56EA6C3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14109" y="5283903"/>
            <a:ext cx="2809875" cy="647700"/>
          </a:xfrm>
          <a:prstGeom prst="rect">
            <a:avLst/>
          </a:prstGeom>
        </p:spPr>
      </p:pic>
      <p:sp>
        <p:nvSpPr>
          <p:cNvPr id="20" name="文本框 19">
            <a:extLst>
              <a:ext uri="{FF2B5EF4-FFF2-40B4-BE49-F238E27FC236}">
                <a16:creationId xmlns:a16="http://schemas.microsoft.com/office/drawing/2014/main" id="{2E4075A1-53A0-FA61-7820-55BBF9B38A20}"/>
              </a:ext>
            </a:extLst>
          </p:cNvPr>
          <p:cNvSpPr txBox="1"/>
          <p:nvPr/>
        </p:nvSpPr>
        <p:spPr>
          <a:xfrm rot="1535446">
            <a:off x="8099088" y="1121605"/>
            <a:ext cx="3768724" cy="523220"/>
          </a:xfrm>
          <a:prstGeom prst="rect">
            <a:avLst/>
          </a:prstGeom>
          <a:noFill/>
        </p:spPr>
        <p:txBody>
          <a:bodyPr wrap="none" rtlCol="0">
            <a:spAutoFit/>
          </a:bodyPr>
          <a:lstStyle/>
          <a:p>
            <a:r>
              <a:rPr lang="en-US" altLang="zh-CN" sz="2800" dirty="0">
                <a:solidFill>
                  <a:schemeClr val="bg1">
                    <a:lumMod val="75000"/>
                  </a:schemeClr>
                </a:solidFill>
                <a:latin typeface="微软雅黑" panose="020B0503020204020204" pitchFamily="34" charset="-122"/>
                <a:ea typeface="微软雅黑" panose="020B0503020204020204" pitchFamily="34" charset="-122"/>
              </a:rPr>
              <a:t>C++</a:t>
            </a:r>
            <a:r>
              <a:rPr lang="zh-CN" altLang="en-US" sz="2800" dirty="0">
                <a:solidFill>
                  <a:schemeClr val="bg1">
                    <a:lumMod val="75000"/>
                  </a:schemeClr>
                </a:solidFill>
                <a:latin typeface="微软雅黑" panose="020B0503020204020204" pitchFamily="34" charset="-122"/>
                <a:ea typeface="微软雅黑" panose="020B0503020204020204" pitchFamily="34" charset="-122"/>
              </a:rPr>
              <a:t>大法就是好 </a:t>
            </a:r>
            <a:r>
              <a:rPr lang="en-US" altLang="zh-CN" sz="2800" dirty="0" err="1">
                <a:solidFill>
                  <a:schemeClr val="bg1">
                    <a:lumMod val="75000"/>
                  </a:schemeClr>
                </a:solidFill>
                <a:latin typeface="微软雅黑" panose="020B0503020204020204" pitchFamily="34" charset="-122"/>
                <a:ea typeface="微软雅黑" panose="020B0503020204020204" pitchFamily="34" charset="-122"/>
              </a:rPr>
              <a:t>AwA</a:t>
            </a:r>
            <a:endParaRPr lang="LID4096" sz="28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3EA12D4E-15CC-02B6-E3DB-FE3A9A6DF061}"/>
              </a:ext>
            </a:extLst>
          </p:cNvPr>
          <p:cNvSpPr txBox="1"/>
          <p:nvPr/>
        </p:nvSpPr>
        <p:spPr>
          <a:xfrm>
            <a:off x="1617698" y="6596390"/>
            <a:ext cx="9812302" cy="261610"/>
          </a:xfrm>
          <a:prstGeom prst="rect">
            <a:avLst/>
          </a:prstGeom>
          <a:noFill/>
        </p:spPr>
        <p:txBody>
          <a:bodyPr wrap="none" rtlCol="0">
            <a:spAutoFit/>
          </a:bodyPr>
          <a:lstStyle/>
          <a:p>
            <a:r>
              <a:rPr lang="zh-CN" altLang="en-US" sz="1100" dirty="0">
                <a:solidFill>
                  <a:schemeClr val="bg1">
                    <a:lumMod val="75000"/>
                  </a:schemeClr>
                </a:solidFill>
                <a:latin typeface="微软雅黑" panose="020B0503020204020204" pitchFamily="34" charset="-122"/>
                <a:ea typeface="微软雅黑" panose="020B0503020204020204" pitchFamily="34" charset="-122"/>
              </a:rPr>
              <a:t>图标来自：</a:t>
            </a:r>
            <a:r>
              <a:rPr lang="en-US" sz="1100" dirty="0">
                <a:solidFill>
                  <a:schemeClr val="bg1">
                    <a:lumMod val="75000"/>
                  </a:schemeClr>
                </a:solidFill>
                <a:latin typeface="微软雅黑" panose="020B0503020204020204" pitchFamily="34" charset="-122"/>
                <a:ea typeface="微软雅黑" panose="020B0503020204020204" pitchFamily="34" charset="-122"/>
                <a:hlinkClick r:id="rId12"/>
              </a:rPr>
              <a:t>https://commons.wikimedia.org/wiki/File:Python-logo-notext.svg</a:t>
            </a:r>
            <a:r>
              <a:rPr lang="en-US" sz="1100" dirty="0">
                <a:solidFill>
                  <a:schemeClr val="bg1">
                    <a:lumMod val="75000"/>
                  </a:schemeClr>
                </a:solidFill>
                <a:latin typeface="微软雅黑" panose="020B0503020204020204" pitchFamily="34" charset="-122"/>
                <a:ea typeface="微软雅黑" panose="020B0503020204020204" pitchFamily="34" charset="-122"/>
              </a:rPr>
              <a:t> , </a:t>
            </a:r>
            <a:r>
              <a:rPr lang="en-US" sz="1100" dirty="0">
                <a:solidFill>
                  <a:schemeClr val="bg1">
                    <a:lumMod val="75000"/>
                  </a:schemeClr>
                </a:solidFill>
                <a:latin typeface="微软雅黑" panose="020B0503020204020204" pitchFamily="34" charset="-122"/>
                <a:ea typeface="微软雅黑" panose="020B0503020204020204" pitchFamily="34" charset="-122"/>
                <a:hlinkClick r:id="rId13"/>
              </a:rPr>
              <a:t>https://commons.wikimedia.org/wiki/File:ISO_C%2B%2B_Logo.svg</a:t>
            </a:r>
            <a:r>
              <a:rPr lang="en-US" sz="1100" dirty="0">
                <a:solidFill>
                  <a:schemeClr val="bg1">
                    <a:lumMod val="75000"/>
                  </a:schemeClr>
                </a:solidFill>
                <a:latin typeface="微软雅黑" panose="020B0503020204020204" pitchFamily="34" charset="-122"/>
                <a:ea typeface="微软雅黑" panose="020B0503020204020204" pitchFamily="34" charset="-122"/>
              </a:rPr>
              <a:t> </a:t>
            </a:r>
            <a:endParaRPr lang="LID4096" sz="11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698270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2F2F-C770-89FA-08FD-A0589408890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259BFD12-0F4F-9310-EBD6-54324877F403}"/>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数据来源与处理</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数据处理模式</a:t>
            </a:r>
            <a:endParaRPr lang="LID4096" sz="32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11AF7503-1DEA-AAF6-F330-0309ED054384}"/>
              </a:ext>
            </a:extLst>
          </p:cNvPr>
          <p:cNvGrpSpPr/>
          <p:nvPr/>
        </p:nvGrpSpPr>
        <p:grpSpPr>
          <a:xfrm>
            <a:off x="1922679" y="1403553"/>
            <a:ext cx="8346641" cy="2476084"/>
            <a:chOff x="1973123" y="2663732"/>
            <a:chExt cx="8346641" cy="2476084"/>
          </a:xfrm>
        </p:grpSpPr>
        <p:grpSp>
          <p:nvGrpSpPr>
            <p:cNvPr id="5" name="组合 4">
              <a:extLst>
                <a:ext uri="{FF2B5EF4-FFF2-40B4-BE49-F238E27FC236}">
                  <a16:creationId xmlns:a16="http://schemas.microsoft.com/office/drawing/2014/main" id="{75AB5420-17B7-2F6C-01AE-23B62870C32A}"/>
                </a:ext>
              </a:extLst>
            </p:cNvPr>
            <p:cNvGrpSpPr/>
            <p:nvPr/>
          </p:nvGrpSpPr>
          <p:grpSpPr>
            <a:xfrm>
              <a:off x="1973123" y="2663732"/>
              <a:ext cx="3097323" cy="1543788"/>
              <a:chOff x="7148097" y="1608213"/>
              <a:chExt cx="3097323" cy="1543788"/>
            </a:xfrm>
          </p:grpSpPr>
          <p:pic>
            <p:nvPicPr>
              <p:cNvPr id="2" name="图形 1">
                <a:extLst>
                  <a:ext uri="{FF2B5EF4-FFF2-40B4-BE49-F238E27FC236}">
                    <a16:creationId xmlns:a16="http://schemas.microsoft.com/office/drawing/2014/main" id="{09198E59-755C-B2D0-2E6A-F4A024478D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74471" y="1608213"/>
                <a:ext cx="844576" cy="949458"/>
              </a:xfrm>
              <a:prstGeom prst="rect">
                <a:avLst/>
              </a:prstGeom>
            </p:spPr>
          </p:pic>
          <p:sp>
            <p:nvSpPr>
              <p:cNvPr id="3" name="文本框 2">
                <a:extLst>
                  <a:ext uri="{FF2B5EF4-FFF2-40B4-BE49-F238E27FC236}">
                    <a16:creationId xmlns:a16="http://schemas.microsoft.com/office/drawing/2014/main" id="{E22F3F9A-54CE-F99A-C428-09DBD0F87974}"/>
                  </a:ext>
                </a:extLst>
              </p:cNvPr>
              <p:cNvSpPr txBox="1"/>
              <p:nvPr/>
            </p:nvSpPr>
            <p:spPr>
              <a:xfrm>
                <a:off x="7148097" y="2782669"/>
                <a:ext cx="3097323" cy="369332"/>
              </a:xfrm>
              <a:prstGeom prst="rect">
                <a:avLst/>
              </a:prstGeom>
              <a:noFill/>
            </p:spPr>
            <p:txBody>
              <a:bodyPr wrap="none" rtlCol="0">
                <a:spAutoFit/>
              </a:bodyPr>
              <a:lstStyle/>
              <a:p>
                <a:r>
                  <a:rPr lang="en-US" b="1" dirty="0" err="1">
                    <a:latin typeface="Consolas" panose="020B0609020204030204" pitchFamily="49" charset="0"/>
                  </a:rPr>
                  <a:t>Disservin</a:t>
                </a:r>
                <a:r>
                  <a:rPr lang="en-US" b="1" dirty="0">
                    <a:latin typeface="Consolas" panose="020B0609020204030204" pitchFamily="49" charset="0"/>
                  </a:rPr>
                  <a:t>/chess-library</a:t>
                </a:r>
                <a:endParaRPr lang="LID4096" b="1" dirty="0">
                  <a:latin typeface="Consolas" panose="020B0609020204030204" pitchFamily="49" charset="0"/>
                </a:endParaRPr>
              </a:p>
            </p:txBody>
          </p:sp>
        </p:grpSp>
        <p:pic>
          <p:nvPicPr>
            <p:cNvPr id="7" name="图形 6" descr="文档 纯色填充">
              <a:extLst>
                <a:ext uri="{FF2B5EF4-FFF2-40B4-BE49-F238E27FC236}">
                  <a16:creationId xmlns:a16="http://schemas.microsoft.com/office/drawing/2014/main" id="{80D8CCA4-94DE-CA11-F2A0-2E1AB99C7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2663732"/>
              <a:ext cx="998756" cy="998756"/>
            </a:xfrm>
            <a:prstGeom prst="rect">
              <a:avLst/>
            </a:prstGeom>
          </p:spPr>
        </p:pic>
        <p:sp>
          <p:nvSpPr>
            <p:cNvPr id="8" name="文本框 7">
              <a:extLst>
                <a:ext uri="{FF2B5EF4-FFF2-40B4-BE49-F238E27FC236}">
                  <a16:creationId xmlns:a16="http://schemas.microsoft.com/office/drawing/2014/main" id="{D36AE847-4733-32E4-ACDD-16BB2D211216}"/>
                </a:ext>
              </a:extLst>
            </p:cNvPr>
            <p:cNvSpPr txBox="1"/>
            <p:nvPr/>
          </p:nvSpPr>
          <p:spPr>
            <a:xfrm>
              <a:off x="6096000" y="3838188"/>
              <a:ext cx="817853" cy="369332"/>
            </a:xfrm>
            <a:prstGeom prst="rect">
              <a:avLst/>
            </a:prstGeom>
            <a:noFill/>
          </p:spPr>
          <p:txBody>
            <a:bodyPr wrap="none" rtlCol="0">
              <a:spAutoFit/>
            </a:bodyPr>
            <a:lstStyle/>
            <a:p>
              <a:r>
                <a:rPr lang="en-US" b="1" dirty="0">
                  <a:latin typeface="Consolas" panose="020B0609020204030204" pitchFamily="49" charset="0"/>
                </a:rPr>
                <a:t>.</a:t>
              </a:r>
              <a:r>
                <a:rPr lang="en-US" b="1" dirty="0" err="1">
                  <a:latin typeface="Consolas" panose="020B0609020204030204" pitchFamily="49" charset="0"/>
                </a:rPr>
                <a:t>json</a:t>
              </a:r>
              <a:endParaRPr lang="en-US" b="1" dirty="0">
                <a:latin typeface="Consolas" panose="020B0609020204030204" pitchFamily="49" charset="0"/>
              </a:endParaRPr>
            </a:p>
          </p:txBody>
        </p:sp>
        <p:pic>
          <p:nvPicPr>
            <p:cNvPr id="10" name="图形 9">
              <a:extLst>
                <a:ext uri="{FF2B5EF4-FFF2-40B4-BE49-F238E27FC236}">
                  <a16:creationId xmlns:a16="http://schemas.microsoft.com/office/drawing/2014/main" id="{B8973BB8-FEA8-C0CC-813D-69948B1BB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71954" y="2663732"/>
              <a:ext cx="949458" cy="949458"/>
            </a:xfrm>
            <a:prstGeom prst="rect">
              <a:avLst/>
            </a:prstGeom>
          </p:spPr>
        </p:pic>
        <p:sp>
          <p:nvSpPr>
            <p:cNvPr id="11" name="文本框 10">
              <a:extLst>
                <a:ext uri="{FF2B5EF4-FFF2-40B4-BE49-F238E27FC236}">
                  <a16:creationId xmlns:a16="http://schemas.microsoft.com/office/drawing/2014/main" id="{3B126FF1-C71C-4889-8BE5-03D8CCF08D87}"/>
                </a:ext>
              </a:extLst>
            </p:cNvPr>
            <p:cNvSpPr txBox="1"/>
            <p:nvPr/>
          </p:nvSpPr>
          <p:spPr>
            <a:xfrm>
              <a:off x="8868726" y="3662488"/>
              <a:ext cx="1451038" cy="1477328"/>
            </a:xfrm>
            <a:prstGeom prst="rect">
              <a:avLst/>
            </a:prstGeom>
            <a:noFill/>
          </p:spPr>
          <p:txBody>
            <a:bodyPr wrap="none" rtlCol="0">
              <a:spAutoFit/>
            </a:bodyPr>
            <a:lstStyle/>
            <a:p>
              <a:r>
                <a:rPr lang="en-US" b="1" dirty="0">
                  <a:latin typeface="Consolas" panose="020B0609020204030204" pitchFamily="49" charset="0"/>
                </a:rPr>
                <a:t>pandas </a:t>
              </a:r>
            </a:p>
            <a:p>
              <a:r>
                <a:rPr lang="en-US" b="1" dirty="0">
                  <a:latin typeface="Consolas" panose="020B0609020204030204" pitchFamily="49" charset="0"/>
                </a:rPr>
                <a:t>matplotlib</a:t>
              </a:r>
            </a:p>
            <a:p>
              <a:r>
                <a:rPr lang="en-US" b="1" dirty="0">
                  <a:latin typeface="Consolas" panose="020B0609020204030204" pitchFamily="49" charset="0"/>
                </a:rPr>
                <a:t>seaborn </a:t>
              </a:r>
            </a:p>
            <a:p>
              <a:r>
                <a:rPr lang="en-US" b="1" dirty="0">
                  <a:latin typeface="Consolas" panose="020B0609020204030204" pitchFamily="49" charset="0"/>
                </a:rPr>
                <a:t>……</a:t>
              </a:r>
            </a:p>
            <a:p>
              <a:endParaRPr lang="LID4096" dirty="0">
                <a:latin typeface="Consolas" panose="020B0609020204030204" pitchFamily="49" charset="0"/>
              </a:endParaRPr>
            </a:p>
          </p:txBody>
        </p:sp>
        <p:sp>
          <p:nvSpPr>
            <p:cNvPr id="12" name="箭头: 右 11">
              <a:extLst>
                <a:ext uri="{FF2B5EF4-FFF2-40B4-BE49-F238E27FC236}">
                  <a16:creationId xmlns:a16="http://schemas.microsoft.com/office/drawing/2014/main" id="{67C4547D-3123-6BB9-3324-432A2F8CAB2B}"/>
                </a:ext>
              </a:extLst>
            </p:cNvPr>
            <p:cNvSpPr/>
            <p:nvPr/>
          </p:nvSpPr>
          <p:spPr>
            <a:xfrm>
              <a:off x="4837043" y="3074504"/>
              <a:ext cx="844576" cy="3611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箭头: 右 12">
              <a:extLst>
                <a:ext uri="{FF2B5EF4-FFF2-40B4-BE49-F238E27FC236}">
                  <a16:creationId xmlns:a16="http://schemas.microsoft.com/office/drawing/2014/main" id="{22E5A613-1324-DEE0-31FA-98E844729FBD}"/>
                </a:ext>
              </a:extLst>
            </p:cNvPr>
            <p:cNvSpPr/>
            <p:nvPr/>
          </p:nvSpPr>
          <p:spPr>
            <a:xfrm>
              <a:off x="7509137" y="3074504"/>
              <a:ext cx="844576" cy="3611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4" name="文本框 13">
            <a:extLst>
              <a:ext uri="{FF2B5EF4-FFF2-40B4-BE49-F238E27FC236}">
                <a16:creationId xmlns:a16="http://schemas.microsoft.com/office/drawing/2014/main" id="{D9CDF501-0AA4-14E7-CE03-80C186F51BE0}"/>
              </a:ext>
            </a:extLst>
          </p:cNvPr>
          <p:cNvSpPr txBox="1"/>
          <p:nvPr/>
        </p:nvSpPr>
        <p:spPr>
          <a:xfrm>
            <a:off x="6242007" y="5693781"/>
            <a:ext cx="553357" cy="369332"/>
          </a:xfrm>
          <a:prstGeom prst="rect">
            <a:avLst/>
          </a:prstGeom>
          <a:noFill/>
        </p:spPr>
        <p:txBody>
          <a:bodyPr wrap="none" rtlCol="0">
            <a:spAutoFit/>
          </a:bodyPr>
          <a:lstStyle/>
          <a:p>
            <a:r>
              <a:rPr lang="en-US" dirty="0"/>
              <a:t>ETL</a:t>
            </a:r>
            <a:endParaRPr lang="LID4096" dirty="0"/>
          </a:p>
        </p:txBody>
      </p:sp>
      <p:sp>
        <p:nvSpPr>
          <p:cNvPr id="15" name="文本框 14">
            <a:extLst>
              <a:ext uri="{FF2B5EF4-FFF2-40B4-BE49-F238E27FC236}">
                <a16:creationId xmlns:a16="http://schemas.microsoft.com/office/drawing/2014/main" id="{8250652C-491A-D983-7AD5-DB63B8A12860}"/>
              </a:ext>
            </a:extLst>
          </p:cNvPr>
          <p:cNvSpPr txBox="1"/>
          <p:nvPr/>
        </p:nvSpPr>
        <p:spPr>
          <a:xfrm>
            <a:off x="3034098" y="4563681"/>
            <a:ext cx="859531" cy="369332"/>
          </a:xfrm>
          <a:prstGeom prst="rect">
            <a:avLst/>
          </a:prstGeom>
          <a:noFill/>
        </p:spPr>
        <p:txBody>
          <a:bodyPr wrap="none" rtlCol="0">
            <a:spAutoFit/>
          </a:bodyPr>
          <a:lstStyle/>
          <a:p>
            <a:r>
              <a:rPr lang="en-US" dirty="0"/>
              <a:t>Extract</a:t>
            </a:r>
            <a:endParaRPr lang="LID4096" dirty="0"/>
          </a:p>
        </p:txBody>
      </p:sp>
      <p:sp>
        <p:nvSpPr>
          <p:cNvPr id="16" name="文本框 15">
            <a:extLst>
              <a:ext uri="{FF2B5EF4-FFF2-40B4-BE49-F238E27FC236}">
                <a16:creationId xmlns:a16="http://schemas.microsoft.com/office/drawing/2014/main" id="{0DA64037-8AE6-82CA-5975-D8AE05255CCF}"/>
              </a:ext>
            </a:extLst>
          </p:cNvPr>
          <p:cNvSpPr txBox="1"/>
          <p:nvPr/>
        </p:nvSpPr>
        <p:spPr>
          <a:xfrm>
            <a:off x="5993062" y="4563681"/>
            <a:ext cx="1051250" cy="369332"/>
          </a:xfrm>
          <a:prstGeom prst="rect">
            <a:avLst/>
          </a:prstGeom>
          <a:noFill/>
        </p:spPr>
        <p:txBody>
          <a:bodyPr wrap="none" rtlCol="0">
            <a:spAutoFit/>
          </a:bodyPr>
          <a:lstStyle/>
          <a:p>
            <a:r>
              <a:rPr lang="en-US" dirty="0" err="1"/>
              <a:t>Tranform</a:t>
            </a:r>
            <a:endParaRPr lang="LID4096" dirty="0"/>
          </a:p>
        </p:txBody>
      </p:sp>
      <p:sp>
        <p:nvSpPr>
          <p:cNvPr id="17" name="文本框 16">
            <a:extLst>
              <a:ext uri="{FF2B5EF4-FFF2-40B4-BE49-F238E27FC236}">
                <a16:creationId xmlns:a16="http://schemas.microsoft.com/office/drawing/2014/main" id="{B5C92385-692C-2A4C-22C7-9BC9A75615EC}"/>
              </a:ext>
            </a:extLst>
          </p:cNvPr>
          <p:cNvSpPr txBox="1"/>
          <p:nvPr/>
        </p:nvSpPr>
        <p:spPr>
          <a:xfrm>
            <a:off x="9143745" y="4457664"/>
            <a:ext cx="639919" cy="369332"/>
          </a:xfrm>
          <a:prstGeom prst="rect">
            <a:avLst/>
          </a:prstGeom>
          <a:noFill/>
        </p:spPr>
        <p:txBody>
          <a:bodyPr wrap="none" rtlCol="0">
            <a:spAutoFit/>
          </a:bodyPr>
          <a:lstStyle/>
          <a:p>
            <a:r>
              <a:rPr lang="en-US" dirty="0"/>
              <a:t>Load</a:t>
            </a:r>
          </a:p>
        </p:txBody>
      </p:sp>
      <p:cxnSp>
        <p:nvCxnSpPr>
          <p:cNvPr id="20" name="直接箭头连接符 19">
            <a:extLst>
              <a:ext uri="{FF2B5EF4-FFF2-40B4-BE49-F238E27FC236}">
                <a16:creationId xmlns:a16="http://schemas.microsoft.com/office/drawing/2014/main" id="{E3A074B6-15CD-7CE6-4257-BE3B6B568004}"/>
              </a:ext>
            </a:extLst>
          </p:cNvPr>
          <p:cNvCxnSpPr>
            <a:cxnSpLocks/>
          </p:cNvCxnSpPr>
          <p:nvPr/>
        </p:nvCxnSpPr>
        <p:spPr>
          <a:xfrm>
            <a:off x="3463132" y="3578087"/>
            <a:ext cx="1" cy="8199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直接箭头连接符 20">
            <a:extLst>
              <a:ext uri="{FF2B5EF4-FFF2-40B4-BE49-F238E27FC236}">
                <a16:creationId xmlns:a16="http://schemas.microsoft.com/office/drawing/2014/main" id="{6ECBC0AB-1C83-E02F-4E63-10F74B018CD7}"/>
              </a:ext>
            </a:extLst>
          </p:cNvPr>
          <p:cNvCxnSpPr/>
          <p:nvPr/>
        </p:nvCxnSpPr>
        <p:spPr>
          <a:xfrm>
            <a:off x="6518686" y="3578087"/>
            <a:ext cx="1" cy="8199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直接箭头连接符 21">
            <a:extLst>
              <a:ext uri="{FF2B5EF4-FFF2-40B4-BE49-F238E27FC236}">
                <a16:creationId xmlns:a16="http://schemas.microsoft.com/office/drawing/2014/main" id="{B3FD0BDE-BEF1-BA61-FD6A-EF631AF33352}"/>
              </a:ext>
            </a:extLst>
          </p:cNvPr>
          <p:cNvCxnSpPr/>
          <p:nvPr/>
        </p:nvCxnSpPr>
        <p:spPr>
          <a:xfrm>
            <a:off x="9426062" y="3578087"/>
            <a:ext cx="1" cy="8199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直接箭头连接符 22">
            <a:extLst>
              <a:ext uri="{FF2B5EF4-FFF2-40B4-BE49-F238E27FC236}">
                <a16:creationId xmlns:a16="http://schemas.microsoft.com/office/drawing/2014/main" id="{DCDF2FB3-541D-EC6B-D1B0-E827B46A8BCF}"/>
              </a:ext>
            </a:extLst>
          </p:cNvPr>
          <p:cNvCxnSpPr>
            <a:cxnSpLocks/>
            <a:stCxn id="15" idx="2"/>
            <a:endCxn id="14" idx="1"/>
          </p:cNvCxnSpPr>
          <p:nvPr/>
        </p:nvCxnSpPr>
        <p:spPr>
          <a:xfrm>
            <a:off x="3463864" y="4933013"/>
            <a:ext cx="2778143" cy="9454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6" name="直接箭头连接符 25">
            <a:extLst>
              <a:ext uri="{FF2B5EF4-FFF2-40B4-BE49-F238E27FC236}">
                <a16:creationId xmlns:a16="http://schemas.microsoft.com/office/drawing/2014/main" id="{0A0C88D1-672D-93CC-86E2-6C13FFC2C4B3}"/>
              </a:ext>
            </a:extLst>
          </p:cNvPr>
          <p:cNvCxnSpPr>
            <a:cxnSpLocks/>
            <a:stCxn id="16" idx="2"/>
            <a:endCxn id="14" idx="0"/>
          </p:cNvCxnSpPr>
          <p:nvPr/>
        </p:nvCxnSpPr>
        <p:spPr>
          <a:xfrm flipH="1">
            <a:off x="6518686" y="4933013"/>
            <a:ext cx="1" cy="76076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 name="直接箭头连接符 28">
            <a:extLst>
              <a:ext uri="{FF2B5EF4-FFF2-40B4-BE49-F238E27FC236}">
                <a16:creationId xmlns:a16="http://schemas.microsoft.com/office/drawing/2014/main" id="{7260C98D-1839-6D23-5A44-02EE8A0223E6}"/>
              </a:ext>
            </a:extLst>
          </p:cNvPr>
          <p:cNvCxnSpPr>
            <a:cxnSpLocks/>
            <a:stCxn id="17" idx="2"/>
            <a:endCxn id="14" idx="3"/>
          </p:cNvCxnSpPr>
          <p:nvPr/>
        </p:nvCxnSpPr>
        <p:spPr>
          <a:xfrm flipH="1">
            <a:off x="6795364" y="4826996"/>
            <a:ext cx="2668341" cy="105145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9660471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9B600-B578-13E6-C35C-1CB78D88D10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BE9D12-8826-8B53-B0D3-905808766C56}"/>
              </a:ext>
            </a:extLst>
          </p:cNvPr>
          <p:cNvSpPr>
            <a:spLocks noGrp="1"/>
          </p:cNvSpPr>
          <p:nvPr>
            <p:ph type="title"/>
          </p:nvPr>
        </p:nvSpPr>
        <p:spPr>
          <a:xfrm>
            <a:off x="4906127" y="859465"/>
            <a:ext cx="1448453"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目录</a:t>
            </a:r>
            <a:endParaRPr lang="LID4096" sz="40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45E8CA23-3746-428E-2688-E3A82DA158CD}"/>
              </a:ext>
            </a:extLst>
          </p:cNvPr>
          <p:cNvSpPr>
            <a:spLocks noGrp="1"/>
          </p:cNvSpPr>
          <p:nvPr>
            <p:ph idx="1"/>
          </p:nvPr>
        </p:nvSpPr>
        <p:spPr>
          <a:xfrm>
            <a:off x="3993711" y="2663688"/>
            <a:ext cx="3347993" cy="3593591"/>
          </a:xfrm>
        </p:spPr>
        <p:txBody>
          <a:bodyPr/>
          <a:lstStyle/>
          <a:p>
            <a:r>
              <a:rPr lang="zh-CN" altLang="en-US" sz="3200" dirty="0">
                <a:solidFill>
                  <a:schemeClr val="bg1">
                    <a:lumMod val="75000"/>
                  </a:schemeClr>
                </a:solidFill>
                <a:latin typeface="微软雅黑" panose="020B0503020204020204" pitchFamily="34" charset="-122"/>
                <a:ea typeface="微软雅黑" panose="020B0503020204020204" pitchFamily="34" charset="-122"/>
              </a:rPr>
              <a:t>国际象棋介绍</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数据来源与处理</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b="1" dirty="0">
                <a:latin typeface="微软雅黑" panose="020B0503020204020204" pitchFamily="34" charset="-122"/>
                <a:ea typeface="微软雅黑" panose="020B0503020204020204" pitchFamily="34" charset="-122"/>
              </a:rPr>
              <a:t>有趣的结果分析</a:t>
            </a:r>
            <a:endParaRPr lang="en-US" altLang="zh-CN" sz="3200" b="1" dirty="0">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展望</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endParaRPr lang="LID4096" dirty="0"/>
          </a:p>
        </p:txBody>
      </p:sp>
    </p:spTree>
    <p:extLst>
      <p:ext uri="{BB962C8B-B14F-4D97-AF65-F5344CB8AC3E}">
        <p14:creationId xmlns:p14="http://schemas.microsoft.com/office/powerpoint/2010/main" val="277338547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B5EAA-4C70-2885-4F88-B5A1A85EF09D}"/>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D1D91C56-C7F2-2D2A-0899-8D8328E6FA15}"/>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都在哪睡着的？</a:t>
            </a:r>
            <a:endParaRPr lang="LID4096" sz="32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500B0CE7-9B0E-F09A-B6F3-743FF3AAF00D}"/>
              </a:ext>
            </a:extLst>
          </p:cNvPr>
          <p:cNvGrpSpPr/>
          <p:nvPr/>
        </p:nvGrpSpPr>
        <p:grpSpPr>
          <a:xfrm>
            <a:off x="2429953" y="1570383"/>
            <a:ext cx="7332093" cy="4728892"/>
            <a:chOff x="2429953" y="1331844"/>
            <a:chExt cx="7332093" cy="4728892"/>
          </a:xfrm>
        </p:grpSpPr>
        <p:pic>
          <p:nvPicPr>
            <p:cNvPr id="3" name="图形 2">
              <a:extLst>
                <a:ext uri="{FF2B5EF4-FFF2-40B4-BE49-F238E27FC236}">
                  <a16:creationId xmlns:a16="http://schemas.microsoft.com/office/drawing/2014/main" id="{1D663597-CEBF-4A1F-BFDC-92FE2A35F2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9953" y="1331844"/>
              <a:ext cx="7332093" cy="2364446"/>
            </a:xfrm>
            <a:prstGeom prst="rect">
              <a:avLst/>
            </a:prstGeom>
          </p:spPr>
        </p:pic>
        <p:pic>
          <p:nvPicPr>
            <p:cNvPr id="5" name="图形 4">
              <a:extLst>
                <a:ext uri="{FF2B5EF4-FFF2-40B4-BE49-F238E27FC236}">
                  <a16:creationId xmlns:a16="http://schemas.microsoft.com/office/drawing/2014/main" id="{81779943-BAB3-D0B4-0A2A-74ECE8165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9953" y="3696290"/>
              <a:ext cx="7332093" cy="2364446"/>
            </a:xfrm>
            <a:prstGeom prst="rect">
              <a:avLst/>
            </a:prstGeom>
          </p:spPr>
        </p:pic>
      </p:grpSp>
    </p:spTree>
    <p:extLst>
      <p:ext uri="{BB962C8B-B14F-4D97-AF65-F5344CB8AC3E}">
        <p14:creationId xmlns:p14="http://schemas.microsoft.com/office/powerpoint/2010/main" val="25182956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0BDC-F24A-9FF5-AC03-A9A97417451C}"/>
              </a:ext>
            </a:extLst>
          </p:cNvPr>
          <p:cNvSpPr>
            <a:spLocks noGrp="1"/>
          </p:cNvSpPr>
          <p:nvPr>
            <p:ph type="title"/>
          </p:nvPr>
        </p:nvSpPr>
        <p:spPr>
          <a:xfrm>
            <a:off x="4906127" y="859465"/>
            <a:ext cx="1448453"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目录</a:t>
            </a:r>
            <a:endParaRPr lang="LID4096" sz="40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897E9B1-3BE0-6D2C-7220-A4E18AC07579}"/>
              </a:ext>
            </a:extLst>
          </p:cNvPr>
          <p:cNvSpPr>
            <a:spLocks noGrp="1"/>
          </p:cNvSpPr>
          <p:nvPr>
            <p:ph idx="1"/>
          </p:nvPr>
        </p:nvSpPr>
        <p:spPr>
          <a:xfrm>
            <a:off x="3993711" y="2663688"/>
            <a:ext cx="3347993" cy="3593591"/>
          </a:xfrm>
        </p:spPr>
        <p:txBody>
          <a:bodyPr/>
          <a:lstStyle/>
          <a:p>
            <a:r>
              <a:rPr lang="zh-CN" altLang="en-US" sz="3200" dirty="0">
                <a:latin typeface="微软雅黑" panose="020B0503020204020204" pitchFamily="34" charset="-122"/>
                <a:ea typeface="微软雅黑" panose="020B0503020204020204" pitchFamily="34" charset="-122"/>
              </a:rPr>
              <a:t>国际象棋介绍</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数据来源与处理</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有趣的结果分析</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展望</a:t>
            </a:r>
            <a:endParaRPr lang="en-US" altLang="zh-CN" sz="3200" dirty="0">
              <a:latin typeface="微软雅黑" panose="020B0503020204020204" pitchFamily="34" charset="-122"/>
              <a:ea typeface="微软雅黑" panose="020B0503020204020204" pitchFamily="34" charset="-122"/>
            </a:endParaRPr>
          </a:p>
          <a:p>
            <a:endParaRPr lang="LID4096" dirty="0"/>
          </a:p>
        </p:txBody>
      </p:sp>
    </p:spTree>
    <p:extLst>
      <p:ext uri="{BB962C8B-B14F-4D97-AF65-F5344CB8AC3E}">
        <p14:creationId xmlns:p14="http://schemas.microsoft.com/office/powerpoint/2010/main" val="364729188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45DF8-C086-404C-72DE-8DA06FE2E89C}"/>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03B6D728-874E-3526-DA33-7E17EAAC08E5}"/>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都在哪睡着的？</a:t>
            </a:r>
            <a:endParaRPr lang="LID4096" sz="3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DFC74DF-EC48-6ECE-4FD7-4581F2E70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083" y="1457739"/>
            <a:ext cx="2290037" cy="4962940"/>
          </a:xfrm>
          <a:prstGeom prst="rect">
            <a:avLst/>
          </a:prstGeom>
        </p:spPr>
      </p:pic>
      <p:sp>
        <p:nvSpPr>
          <p:cNvPr id="8" name="文本框 7">
            <a:extLst>
              <a:ext uri="{FF2B5EF4-FFF2-40B4-BE49-F238E27FC236}">
                <a16:creationId xmlns:a16="http://schemas.microsoft.com/office/drawing/2014/main" id="{277A30D3-F700-1EBF-73F6-F10FA7CAA5C2}"/>
              </a:ext>
            </a:extLst>
          </p:cNvPr>
          <p:cNvSpPr txBox="1"/>
          <p:nvPr/>
        </p:nvSpPr>
        <p:spPr>
          <a:xfrm>
            <a:off x="5799184" y="2448392"/>
            <a:ext cx="5268065" cy="2308324"/>
          </a:xfrm>
          <a:prstGeom prst="rect">
            <a:avLst/>
          </a:prstGeom>
          <a:noFill/>
        </p:spPr>
        <p:txBody>
          <a:bodyPr wrap="square" rtlCol="0">
            <a:spAutoFit/>
          </a:bodyPr>
          <a:lstStyle/>
          <a:p>
            <a:r>
              <a:rPr lang="zh-CN" altLang="en-US" dirty="0">
                <a:solidFill>
                  <a:schemeClr val="bg1">
                    <a:lumMod val="50000"/>
                  </a:schemeClr>
                </a:solidFill>
              </a:rPr>
              <a:t>热力图里藏着的不是数据</a:t>
            </a:r>
            <a:r>
              <a:rPr lang="en-US" altLang="zh-CN" dirty="0">
                <a:solidFill>
                  <a:schemeClr val="bg1">
                    <a:lumMod val="50000"/>
                  </a:schemeClr>
                </a:solidFill>
              </a:rPr>
              <a:t>——</a:t>
            </a:r>
            <a:r>
              <a:rPr lang="zh-CN" altLang="en-US" dirty="0">
                <a:solidFill>
                  <a:schemeClr val="bg1">
                    <a:lumMod val="50000"/>
                  </a:schemeClr>
                </a:solidFill>
              </a:rPr>
              <a:t>是兵的冲锋、后的绝杀、马的迂回、象的暗箭</a:t>
            </a:r>
            <a:r>
              <a:rPr lang="en-US" altLang="zh-CN" dirty="0">
                <a:solidFill>
                  <a:schemeClr val="bg1">
                    <a:lumMod val="50000"/>
                  </a:schemeClr>
                </a:solidFill>
              </a:rPr>
              <a:t>.…</a:t>
            </a:r>
          </a:p>
          <a:p>
            <a:r>
              <a:rPr lang="zh-CN" altLang="en-US" dirty="0">
                <a:solidFill>
                  <a:schemeClr val="bg1">
                    <a:lumMod val="50000"/>
                  </a:schemeClr>
                </a:solidFill>
              </a:rPr>
              <a:t>格子上烧红的不是颜色，是棋子们倒下前最后一秒的愤怒与不甘。</a:t>
            </a:r>
            <a:endParaRPr lang="en-US" altLang="zh-CN" dirty="0">
              <a:solidFill>
                <a:schemeClr val="bg1">
                  <a:lumMod val="50000"/>
                </a:schemeClr>
              </a:solidFill>
            </a:endParaRPr>
          </a:p>
          <a:p>
            <a:r>
              <a:rPr lang="en-US" altLang="zh-CN" dirty="0">
                <a:solidFill>
                  <a:schemeClr val="bg1">
                    <a:lumMod val="50000"/>
                  </a:schemeClr>
                </a:solidFill>
              </a:rPr>
              <a:t>“</a:t>
            </a:r>
            <a:r>
              <a:rPr lang="zh-CN" altLang="en-US" dirty="0">
                <a:solidFill>
                  <a:schemeClr val="bg1">
                    <a:lumMod val="50000"/>
                  </a:schemeClr>
                </a:solidFill>
              </a:rPr>
              <a:t>绞肉机”就在你最意想不到的坐标，每一个高亮格，都是一座沉默的墓碑。如果你也曾在某一步牺牲过一颗子，那你一定懂</a:t>
            </a:r>
            <a:r>
              <a:rPr lang="en-US" altLang="zh-CN" dirty="0">
                <a:solidFill>
                  <a:schemeClr val="bg1">
                    <a:lumMod val="50000"/>
                  </a:schemeClr>
                </a:solidFill>
              </a:rPr>
              <a:t>——</a:t>
            </a:r>
            <a:r>
              <a:rPr lang="zh-CN" altLang="en-US" dirty="0">
                <a:solidFill>
                  <a:schemeClr val="bg1">
                    <a:lumMod val="50000"/>
                  </a:schemeClr>
                </a:solidFill>
              </a:rPr>
              <a:t>这棋盘从来不只是游戏。</a:t>
            </a:r>
            <a:endParaRPr lang="LID4096" dirty="0">
              <a:solidFill>
                <a:schemeClr val="bg1">
                  <a:lumMod val="50000"/>
                </a:schemeClr>
              </a:solidFill>
            </a:endParaRPr>
          </a:p>
        </p:txBody>
      </p:sp>
      <p:sp>
        <p:nvSpPr>
          <p:cNvPr id="9" name="文本框 8">
            <a:extLst>
              <a:ext uri="{FF2B5EF4-FFF2-40B4-BE49-F238E27FC236}">
                <a16:creationId xmlns:a16="http://schemas.microsoft.com/office/drawing/2014/main" id="{23DD6D09-72FE-9D87-28BA-F9EDD8583552}"/>
              </a:ext>
            </a:extLst>
          </p:cNvPr>
          <p:cNvSpPr txBox="1"/>
          <p:nvPr/>
        </p:nvSpPr>
        <p:spPr>
          <a:xfrm>
            <a:off x="5440018" y="2054495"/>
            <a:ext cx="502061" cy="769441"/>
          </a:xfrm>
          <a:prstGeom prst="rect">
            <a:avLst/>
          </a:prstGeom>
          <a:noFill/>
        </p:spPr>
        <p:txBody>
          <a:bodyPr wrap="none" rtlCol="0">
            <a:spAutoFit/>
          </a:bodyPr>
          <a:lstStyle/>
          <a:p>
            <a:r>
              <a:rPr lang="en-US" sz="4400" b="1" dirty="0">
                <a:solidFill>
                  <a:schemeClr val="accent4">
                    <a:lumMod val="75000"/>
                  </a:schemeClr>
                </a:solidFill>
              </a:rPr>
              <a:t>“</a:t>
            </a:r>
            <a:endParaRPr lang="LID4096" sz="4400" b="1" dirty="0">
              <a:solidFill>
                <a:schemeClr val="accent4">
                  <a:lumMod val="75000"/>
                </a:schemeClr>
              </a:solidFill>
            </a:endParaRPr>
          </a:p>
        </p:txBody>
      </p:sp>
      <p:sp>
        <p:nvSpPr>
          <p:cNvPr id="10" name="文本框 9">
            <a:extLst>
              <a:ext uri="{FF2B5EF4-FFF2-40B4-BE49-F238E27FC236}">
                <a16:creationId xmlns:a16="http://schemas.microsoft.com/office/drawing/2014/main" id="{EC66EB64-7A23-0AD7-B88A-E6EA60D3C875}"/>
              </a:ext>
            </a:extLst>
          </p:cNvPr>
          <p:cNvSpPr txBox="1"/>
          <p:nvPr/>
        </p:nvSpPr>
        <p:spPr>
          <a:xfrm>
            <a:off x="10699339" y="4381172"/>
            <a:ext cx="502061" cy="769441"/>
          </a:xfrm>
          <a:prstGeom prst="rect">
            <a:avLst/>
          </a:prstGeom>
          <a:noFill/>
        </p:spPr>
        <p:txBody>
          <a:bodyPr wrap="none" rtlCol="0">
            <a:spAutoFit/>
          </a:bodyPr>
          <a:lstStyle/>
          <a:p>
            <a:r>
              <a:rPr lang="en-US" sz="4400" b="1" dirty="0">
                <a:solidFill>
                  <a:schemeClr val="accent4">
                    <a:lumMod val="75000"/>
                  </a:schemeClr>
                </a:solidFill>
              </a:rPr>
              <a:t>”</a:t>
            </a:r>
            <a:endParaRPr lang="LID4096" sz="4400" b="1" dirty="0">
              <a:solidFill>
                <a:schemeClr val="accent4">
                  <a:lumMod val="75000"/>
                </a:schemeClr>
              </a:solidFill>
            </a:endParaRPr>
          </a:p>
        </p:txBody>
      </p:sp>
    </p:spTree>
    <p:extLst>
      <p:ext uri="{BB962C8B-B14F-4D97-AF65-F5344CB8AC3E}">
        <p14:creationId xmlns:p14="http://schemas.microsoft.com/office/powerpoint/2010/main" val="207449928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3303C-E623-9AC6-282A-B570276C927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76C6F011-FAC2-6E66-D3F3-A5FF7970A353}"/>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谁是躺赢狗？谁又得了</a:t>
            </a:r>
            <a:r>
              <a:rPr lang="en-US" altLang="zh-CN" sz="3200" dirty="0">
                <a:latin typeface="微软雅黑" panose="020B0503020204020204" pitchFamily="34" charset="-122"/>
                <a:ea typeface="微软雅黑" panose="020B0503020204020204" pitchFamily="34" charset="-122"/>
              </a:rPr>
              <a:t>MVP</a:t>
            </a:r>
            <a:r>
              <a:rPr lang="zh-CN" altLang="en-US" sz="3200" dirty="0">
                <a:latin typeface="微软雅黑" panose="020B0503020204020204" pitchFamily="34" charset="-122"/>
                <a:ea typeface="微软雅黑" panose="020B0503020204020204" pitchFamily="34" charset="-122"/>
              </a:rPr>
              <a:t>？</a:t>
            </a:r>
            <a:endParaRPr lang="LID4096" sz="3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8DD9BFC-50CD-2942-C250-82195B3C5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534" y="1541293"/>
            <a:ext cx="5756609" cy="5104672"/>
          </a:xfrm>
          <a:prstGeom prst="rect">
            <a:avLst/>
          </a:prstGeom>
        </p:spPr>
      </p:pic>
      <p:sp>
        <p:nvSpPr>
          <p:cNvPr id="8" name="文本框 7">
            <a:extLst>
              <a:ext uri="{FF2B5EF4-FFF2-40B4-BE49-F238E27FC236}">
                <a16:creationId xmlns:a16="http://schemas.microsoft.com/office/drawing/2014/main" id="{A7BE5900-3D6C-D494-82EE-C4C646EAC3AC}"/>
              </a:ext>
            </a:extLst>
          </p:cNvPr>
          <p:cNvSpPr txBox="1"/>
          <p:nvPr/>
        </p:nvSpPr>
        <p:spPr>
          <a:xfrm>
            <a:off x="7934574" y="4368319"/>
            <a:ext cx="1261884"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躺赢狗</a:t>
            </a:r>
            <a:endParaRPr lang="LID4096"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96220A7-11F9-67CE-6CAD-047D7A359EDD}"/>
              </a:ext>
            </a:extLst>
          </p:cNvPr>
          <p:cNvSpPr txBox="1"/>
          <p:nvPr/>
        </p:nvSpPr>
        <p:spPr>
          <a:xfrm>
            <a:off x="7997687" y="2557694"/>
            <a:ext cx="963725" cy="584775"/>
          </a:xfrm>
          <a:prstGeom prst="rect">
            <a:avLst/>
          </a:prstGeom>
          <a:noFill/>
        </p:spPr>
        <p:txBody>
          <a:bodyPr wrap="none" rtlCol="0">
            <a:spAutoFit/>
          </a:bodyPr>
          <a:lstStyle/>
          <a:p>
            <a:r>
              <a:rPr lang="en-US" sz="3200" dirty="0"/>
              <a:t>MVP</a:t>
            </a:r>
            <a:endParaRPr lang="LID4096" sz="3200" dirty="0"/>
          </a:p>
        </p:txBody>
      </p:sp>
      <p:pic>
        <p:nvPicPr>
          <p:cNvPr id="11" name="图形 10">
            <a:extLst>
              <a:ext uri="{FF2B5EF4-FFF2-40B4-BE49-F238E27FC236}">
                <a16:creationId xmlns:a16="http://schemas.microsoft.com/office/drawing/2014/main" id="{B0AE6B32-BFE0-B385-6FE4-23F566A288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6458" y="2053183"/>
            <a:ext cx="1251556" cy="1251556"/>
          </a:xfrm>
          <a:prstGeom prst="rect">
            <a:avLst/>
          </a:prstGeom>
        </p:spPr>
      </p:pic>
      <p:pic>
        <p:nvPicPr>
          <p:cNvPr id="13" name="图形 12">
            <a:extLst>
              <a:ext uri="{FF2B5EF4-FFF2-40B4-BE49-F238E27FC236}">
                <a16:creationId xmlns:a16="http://schemas.microsoft.com/office/drawing/2014/main" id="{31EC0910-340E-9B14-A3D8-4A7F20E302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96458" y="3875642"/>
            <a:ext cx="1251556" cy="1251556"/>
          </a:xfrm>
          <a:prstGeom prst="rect">
            <a:avLst/>
          </a:prstGeom>
        </p:spPr>
      </p:pic>
      <p:sp>
        <p:nvSpPr>
          <p:cNvPr id="2" name="文本框 1">
            <a:extLst>
              <a:ext uri="{FF2B5EF4-FFF2-40B4-BE49-F238E27FC236}">
                <a16:creationId xmlns:a16="http://schemas.microsoft.com/office/drawing/2014/main" id="{ED49493E-191E-EB1A-1D3D-C8E454526A99}"/>
              </a:ext>
            </a:extLst>
          </p:cNvPr>
          <p:cNvSpPr txBox="1"/>
          <p:nvPr/>
        </p:nvSpPr>
        <p:spPr>
          <a:xfrm>
            <a:off x="7719737" y="6596390"/>
            <a:ext cx="4246675" cy="261610"/>
          </a:xfrm>
          <a:prstGeom prst="rect">
            <a:avLst/>
          </a:prstGeom>
          <a:noFill/>
        </p:spPr>
        <p:txBody>
          <a:bodyPr wrap="none" rtlCol="0">
            <a:spAutoFit/>
          </a:bodyPr>
          <a:lstStyle/>
          <a:p>
            <a:r>
              <a:rPr lang="zh-CN" altLang="en-US" sz="1100" dirty="0">
                <a:solidFill>
                  <a:schemeClr val="bg1">
                    <a:lumMod val="75000"/>
                  </a:schemeClr>
                </a:solidFill>
                <a:latin typeface="微软雅黑" panose="020B0503020204020204" pitchFamily="34" charset="-122"/>
                <a:ea typeface="微软雅黑" panose="020B0503020204020204" pitchFamily="34" charset="-122"/>
              </a:rPr>
              <a:t>棋子照片来自：</a:t>
            </a:r>
            <a:r>
              <a:rPr lang="en-US" sz="1100" dirty="0">
                <a:solidFill>
                  <a:schemeClr val="bg1">
                    <a:lumMod val="75000"/>
                  </a:schemeClr>
                </a:solidFill>
                <a:latin typeface="微软雅黑" panose="020B0503020204020204" pitchFamily="34" charset="-122"/>
                <a:ea typeface="微软雅黑" panose="020B0503020204020204" pitchFamily="34" charset="-122"/>
                <a:hlinkClick r:id="rId7"/>
              </a:rPr>
              <a:t>https://codeberg.org/FelixKling/chess_pieces</a:t>
            </a:r>
            <a:r>
              <a:rPr lang="en-US" sz="1100" dirty="0">
                <a:solidFill>
                  <a:schemeClr val="bg1">
                    <a:lumMod val="75000"/>
                  </a:schemeClr>
                </a:solidFill>
                <a:latin typeface="微软雅黑" panose="020B0503020204020204" pitchFamily="34" charset="-122"/>
                <a:ea typeface="微软雅黑" panose="020B0503020204020204" pitchFamily="34" charset="-122"/>
              </a:rPr>
              <a:t> </a:t>
            </a:r>
            <a:endParaRPr lang="LID4096" sz="11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161679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5D32D-75A1-5273-C81F-B763E8F21B68}"/>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A9905812-8A8A-275D-9F73-58456AB2DE16}"/>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谁是躺赢狗？谁又得了</a:t>
            </a:r>
            <a:r>
              <a:rPr lang="en-US" altLang="zh-CN" sz="3200" dirty="0">
                <a:latin typeface="微软雅黑" panose="020B0503020204020204" pitchFamily="34" charset="-122"/>
                <a:ea typeface="微软雅黑" panose="020B0503020204020204" pitchFamily="34" charset="-122"/>
              </a:rPr>
              <a:t>MVP</a:t>
            </a:r>
            <a:r>
              <a:rPr lang="zh-CN" altLang="en-US" sz="3200" dirty="0">
                <a:latin typeface="微软雅黑" panose="020B0503020204020204" pitchFamily="34" charset="-122"/>
                <a:ea typeface="微软雅黑" panose="020B0503020204020204" pitchFamily="34" charset="-122"/>
              </a:rPr>
              <a:t>？</a:t>
            </a:r>
            <a:endParaRPr lang="LID4096" sz="3200" dirty="0">
              <a:latin typeface="微软雅黑" panose="020B0503020204020204" pitchFamily="34" charset="-122"/>
              <a:ea typeface="微软雅黑" panose="020B0503020204020204" pitchFamily="34" charset="-122"/>
            </a:endParaRPr>
          </a:p>
        </p:txBody>
      </p:sp>
      <p:pic>
        <p:nvPicPr>
          <p:cNvPr id="17" name="图形 16"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10;&#10;&#10;#figure(&#10;  table(&#10;    columns: (7em,)*4,&#10;    align: (right,) * 5,&#10;    // rows: (2em, 2em, 2em, 2em, 3em),&#10;    stroke: none,&#10;    table.hline(y: 0, stroke: 2pt),&#10;    table.hline(y: 1),&#10;    table.hline(y: 7, stroke: 2pt),&#10;&#10;    [*Role*], [*Kills*], [*Deaths*], [*KD*],&#10;    [Bishop], [132401077], [124375509], [1.06],&#10;    [King], [32760820], [10490972], [3.12],&#10;    [Knight], [123606213], [133632294], [0.92],&#10;    [Pawn], [191881927], [324359973], [0.59],&#10;    [Queen], [122929328], [47899454], [2.57],&#10;    [Rook], [118052403], [78362826], [1.51],&#10;    &#10;  ),&#10;  caption: [白方兵种击杀统计],&#10;  numbering: none&#10;)">
            <a:extLst>
              <a:ext uri="{FF2B5EF4-FFF2-40B4-BE49-F238E27FC236}">
                <a16:creationId xmlns:a16="http://schemas.microsoft.com/office/drawing/2014/main" id="{4DB41075-FEBA-A47E-EA28-61FF6939D3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41600" y="1474844"/>
            <a:ext cx="6508800" cy="2338029"/>
          </a:xfrm>
          <a:prstGeom prst="rect">
            <a:avLst/>
          </a:prstGeom>
        </p:spPr>
      </p:pic>
      <p:pic>
        <p:nvPicPr>
          <p:cNvPr id="23" name="图形 22"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10;&#10;#figure(&#10;  table(&#10;    columns: (7em,)*4,&#10;    align: (right,) * 5,&#10;    // rows: (2em, 2em, 2em, 2em, 3em),&#10;    stroke: none,&#10;    table.hline(y: 0, stroke: 2pt),&#10;    table.hline(y: 1),&#10;    table.hline(y: 7, stroke: 2pt),&#10;&#10;    [*Role*], [*Kills*], [*Deaths*], [*KD*],&#10;    [Bishop], [129109588], [122519743], [1.05],&#10;    [King], [37719790], [11894209], [3.17],&#10;    [Knight], [119427375], [134492587], [0.89],&#10;    [Pawn], [198300433], [325238946], [0.61],&#10;    [Queen], [119863255], [48615589], [2.47],&#10;    [Rook], [114700587], [78870694], [1.45],&#10;    &#10;  ),&#10;  caption: [黑方兵种击杀统计],&#10;numbering: none&#10;)&#10;">
            <a:extLst>
              <a:ext uri="{FF2B5EF4-FFF2-40B4-BE49-F238E27FC236}">
                <a16:creationId xmlns:a16="http://schemas.microsoft.com/office/drawing/2014/main" id="{18BDC266-D123-A849-70B4-D5E770FFF1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1600" y="4032585"/>
            <a:ext cx="6508800" cy="2338030"/>
          </a:xfrm>
          <a:prstGeom prst="rect">
            <a:avLst/>
          </a:prstGeom>
        </p:spPr>
      </p:pic>
    </p:spTree>
    <p:extLst>
      <p:ext uri="{BB962C8B-B14F-4D97-AF65-F5344CB8AC3E}">
        <p14:creationId xmlns:p14="http://schemas.microsoft.com/office/powerpoint/2010/main" val="163907612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1CAE5-9FFF-B33C-7BC0-6B730E640522}"/>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0E4DE16E-EA3A-A411-D855-8C146B623951}"/>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苦命鸳鸯 黑杀白</a:t>
            </a:r>
            <a:endParaRPr lang="LID4096" sz="3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CEB0457-E288-D7F1-4197-AC99FB3CD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678" y="1575307"/>
            <a:ext cx="10482470" cy="4817081"/>
          </a:xfrm>
          <a:prstGeom prst="rect">
            <a:avLst/>
          </a:prstGeom>
        </p:spPr>
      </p:pic>
    </p:spTree>
    <p:extLst>
      <p:ext uri="{BB962C8B-B14F-4D97-AF65-F5344CB8AC3E}">
        <p14:creationId xmlns:p14="http://schemas.microsoft.com/office/powerpoint/2010/main" val="65533672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BCE60-CD13-33BC-1668-87AA8A93DF1D}"/>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04F01384-311F-C830-2660-DE428AEBCF7A}"/>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苦命鸳鸯 白杀黑</a:t>
            </a:r>
            <a:endParaRPr lang="LID4096" sz="3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20F092C-5E5F-AC35-8333-21ED16207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678" y="1561943"/>
            <a:ext cx="10310191" cy="4737912"/>
          </a:xfrm>
          <a:prstGeom prst="rect">
            <a:avLst/>
          </a:prstGeom>
        </p:spPr>
      </p:pic>
    </p:spTree>
    <p:extLst>
      <p:ext uri="{BB962C8B-B14F-4D97-AF65-F5344CB8AC3E}">
        <p14:creationId xmlns:p14="http://schemas.microsoft.com/office/powerpoint/2010/main" val="341896969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69F62-FE2A-3692-BC56-93CBFAED46C5}"/>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AC2D9517-BA63-8F43-8681-378902D506D5}"/>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啥时候睡着的</a:t>
            </a:r>
            <a:endParaRPr lang="LID4096" sz="3200"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C7D7D2EF-FB30-07BE-3E4D-0AE78A426AFF}"/>
              </a:ext>
            </a:extLst>
          </p:cNvPr>
          <p:cNvGrpSpPr/>
          <p:nvPr/>
        </p:nvGrpSpPr>
        <p:grpSpPr>
          <a:xfrm>
            <a:off x="1349724" y="2060713"/>
            <a:ext cx="10285012" cy="3081130"/>
            <a:chOff x="1354046" y="2319132"/>
            <a:chExt cx="9973586" cy="2816086"/>
          </a:xfrm>
        </p:grpSpPr>
        <p:pic>
          <p:nvPicPr>
            <p:cNvPr id="5" name="图片 4">
              <a:extLst>
                <a:ext uri="{FF2B5EF4-FFF2-40B4-BE49-F238E27FC236}">
                  <a16:creationId xmlns:a16="http://schemas.microsoft.com/office/drawing/2014/main" id="{D225E389-F7A1-F8A7-320A-46C89BF59D7A}"/>
                </a:ext>
              </a:extLst>
            </p:cNvPr>
            <p:cNvPicPr>
              <a:picLocks noChangeAspect="1"/>
            </p:cNvPicPr>
            <p:nvPr/>
          </p:nvPicPr>
          <p:blipFill>
            <a:blip r:embed="rId2">
              <a:extLst>
                <a:ext uri="{28A0092B-C50C-407E-A947-70E740481C1C}">
                  <a14:useLocalDpi xmlns:a14="http://schemas.microsoft.com/office/drawing/2010/main" val="0"/>
                </a:ext>
              </a:extLst>
            </a:blip>
            <a:srcRect b="49956"/>
            <a:stretch/>
          </p:blipFill>
          <p:spPr>
            <a:xfrm>
              <a:off x="1354046" y="2319132"/>
              <a:ext cx="4986793" cy="2816086"/>
            </a:xfrm>
            <a:prstGeom prst="rect">
              <a:avLst/>
            </a:prstGeom>
          </p:spPr>
        </p:pic>
        <p:pic>
          <p:nvPicPr>
            <p:cNvPr id="9" name="图片 8">
              <a:extLst>
                <a:ext uri="{FF2B5EF4-FFF2-40B4-BE49-F238E27FC236}">
                  <a16:creationId xmlns:a16="http://schemas.microsoft.com/office/drawing/2014/main" id="{1994807F-BBFD-DBE7-1DD5-F11BBE50B633}"/>
                </a:ext>
              </a:extLst>
            </p:cNvPr>
            <p:cNvPicPr>
              <a:picLocks noChangeAspect="1"/>
            </p:cNvPicPr>
            <p:nvPr/>
          </p:nvPicPr>
          <p:blipFill>
            <a:blip r:embed="rId2">
              <a:extLst>
                <a:ext uri="{28A0092B-C50C-407E-A947-70E740481C1C}">
                  <a14:useLocalDpi xmlns:a14="http://schemas.microsoft.com/office/drawing/2010/main" val="0"/>
                </a:ext>
              </a:extLst>
            </a:blip>
            <a:srcRect t="49956"/>
            <a:stretch/>
          </p:blipFill>
          <p:spPr>
            <a:xfrm>
              <a:off x="6340839" y="2319132"/>
              <a:ext cx="4986793" cy="2816086"/>
            </a:xfrm>
            <a:prstGeom prst="rect">
              <a:avLst/>
            </a:prstGeom>
          </p:spPr>
        </p:pic>
      </p:grpSp>
      <p:sp>
        <p:nvSpPr>
          <p:cNvPr id="11" name="文本框 10">
            <a:extLst>
              <a:ext uri="{FF2B5EF4-FFF2-40B4-BE49-F238E27FC236}">
                <a16:creationId xmlns:a16="http://schemas.microsoft.com/office/drawing/2014/main" id="{4A696FC2-8F2B-6A72-3DF0-D01E2AA10302}"/>
              </a:ext>
            </a:extLst>
          </p:cNvPr>
          <p:cNvSpPr txBox="1"/>
          <p:nvPr/>
        </p:nvSpPr>
        <p:spPr>
          <a:xfrm>
            <a:off x="3412435" y="5208105"/>
            <a:ext cx="1221809" cy="369332"/>
          </a:xfrm>
          <a:prstGeom prst="rect">
            <a:avLst/>
          </a:prstGeom>
          <a:noFill/>
        </p:spPr>
        <p:txBody>
          <a:bodyPr wrap="none" rtlCol="0">
            <a:spAutoFit/>
          </a:bodyPr>
          <a:lstStyle/>
          <a:p>
            <a:r>
              <a:rPr lang="en-US" dirty="0"/>
              <a:t>Death turn</a:t>
            </a:r>
            <a:endParaRPr lang="LID4096" dirty="0"/>
          </a:p>
        </p:txBody>
      </p:sp>
      <p:sp>
        <p:nvSpPr>
          <p:cNvPr id="12" name="文本框 11">
            <a:extLst>
              <a:ext uri="{FF2B5EF4-FFF2-40B4-BE49-F238E27FC236}">
                <a16:creationId xmlns:a16="http://schemas.microsoft.com/office/drawing/2014/main" id="{96CBCB23-E73C-6A5E-B730-68F823DDF896}"/>
              </a:ext>
            </a:extLst>
          </p:cNvPr>
          <p:cNvSpPr txBox="1"/>
          <p:nvPr/>
        </p:nvSpPr>
        <p:spPr>
          <a:xfrm>
            <a:off x="8673548" y="5208105"/>
            <a:ext cx="952505" cy="369332"/>
          </a:xfrm>
          <a:prstGeom prst="rect">
            <a:avLst/>
          </a:prstGeom>
          <a:noFill/>
        </p:spPr>
        <p:txBody>
          <a:bodyPr wrap="none" rtlCol="0">
            <a:spAutoFit/>
          </a:bodyPr>
          <a:lstStyle/>
          <a:p>
            <a:r>
              <a:rPr lang="en-US" dirty="0"/>
              <a:t>Kill turn</a:t>
            </a:r>
            <a:endParaRPr lang="LID4096" dirty="0"/>
          </a:p>
        </p:txBody>
      </p:sp>
    </p:spTree>
    <p:extLst>
      <p:ext uri="{BB962C8B-B14F-4D97-AF65-F5344CB8AC3E}">
        <p14:creationId xmlns:p14="http://schemas.microsoft.com/office/powerpoint/2010/main" val="2240837525"/>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3EE41-20E0-6E46-81C0-41EC81CDDC34}"/>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88D6F9EB-0B5B-430C-42C1-F79C39B5EA85}"/>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啥时候睡着的</a:t>
            </a:r>
            <a:endParaRPr lang="LID4096" sz="3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400BA00-1599-A0F6-D12E-2ACEA0B0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852" y="1568454"/>
            <a:ext cx="4682295" cy="4682295"/>
          </a:xfrm>
          <a:prstGeom prst="rect">
            <a:avLst/>
          </a:prstGeom>
        </p:spPr>
      </p:pic>
    </p:spTree>
    <p:extLst>
      <p:ext uri="{BB962C8B-B14F-4D97-AF65-F5344CB8AC3E}">
        <p14:creationId xmlns:p14="http://schemas.microsoft.com/office/powerpoint/2010/main" val="1455675020"/>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F75EB-2449-37CD-F590-95626A6D8500}"/>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65232F04-4BB4-B208-51F2-516D62CA05B4}"/>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zh-CN" altLang="en-US" sz="3200" dirty="0">
                <a:latin typeface="微软雅黑" panose="020B0503020204020204" pitchFamily="34" charset="-122"/>
                <a:ea typeface="微软雅黑" panose="020B0503020204020204" pitchFamily="34" charset="-122"/>
              </a:rPr>
              <a:t>啥时候睡着的</a:t>
            </a:r>
            <a:endParaRPr lang="LID4096" sz="3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B68947B-F57B-D30B-93FD-2F08BC9AB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0" y="1331844"/>
            <a:ext cx="6612198" cy="5138598"/>
          </a:xfrm>
          <a:prstGeom prst="rect">
            <a:avLst/>
          </a:prstGeom>
        </p:spPr>
      </p:pic>
    </p:spTree>
    <p:extLst>
      <p:ext uri="{BB962C8B-B14F-4D97-AF65-F5344CB8AC3E}">
        <p14:creationId xmlns:p14="http://schemas.microsoft.com/office/powerpoint/2010/main" val="1001801324"/>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682A-2EAC-C670-8E99-BD305EE564A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F9A5056-3BE9-C992-F881-4CC470A60BFF}"/>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en-US" altLang="zh-CN" sz="3200" dirty="0">
                <a:latin typeface="微软雅黑" panose="020B0503020204020204" pitchFamily="34" charset="-122"/>
                <a:ea typeface="微软雅黑" panose="020B0503020204020204" pitchFamily="34" charset="-122"/>
              </a:rPr>
              <a:t>Mamba Out</a:t>
            </a:r>
            <a:endParaRPr lang="LID4096" sz="3200" dirty="0">
              <a:latin typeface="微软雅黑" panose="020B0503020204020204" pitchFamily="34" charset="-122"/>
              <a:ea typeface="微软雅黑" panose="020B0503020204020204" pitchFamily="34" charset="-122"/>
            </a:endParaRPr>
          </a:p>
        </p:txBody>
      </p:sp>
      <p:pic>
        <p:nvPicPr>
          <p:cNvPr id="13" name="图形 12" descr="typst: #set page(width: auto, height: auto, margin:5pt)&#10;#let cn-font-serif = &quot;Source Han Serif SC&quot;  // 思源宋体&#10;#let en-font-serif = &quot;New Computer Modern&quot;&#10;#let cn-font-sans = &quot;Source Han Sans SC&quot;  // 思源黑体&#10;#let en-font-sans = &quot;New Computer Modern Sans&quot;&#10;#let en-font-mono = &quot;Consolas Nerd Font&quot;&#10;#let cn-kaiti = &quot;LXGW WenKai&quot; // 霞鹜文楷&#10;#let cn-kaiti-mono = &quot;LXGW WenKai Mono&quot;&#10;#set text(size: 20pt, font:(en-font-sans, cn-font-sans, &quot;Noto Sans Symbols 2&quot;))&#10;&#10;#import &quot;@preview/board-n-pieces:0.7.0&quot;: *&#10;&#10;#figure(&#10;  table(&#10;    columns: 7,&#10;    align: (horizon,) * 7,&#10;    rows: (auto, 2em),&#10;    stroke: none,&#10;    table.hline(y: 0, stroke: 2pt),&#10;    table.hline(y: 1),&#10;    table.hline(y: 2, stroke: 2pt),&#10;&#10;    [*Piece*],&#10;    [#chess-sym.pawn.black \ Pawn],&#10;    [#chess-sym.knight.black \ Knight],&#10;    [#chess-sym.bishop.black  \ Bishop],&#10;    [#chess-sym.rook.black \ Rook],&#10;    [#chess-sym.queen.black \ Queen],&#10;    [#chess-sym.king.black \ King],&#10;    [*Material Points*], [1], [3], [3], [5], [9], [∞],&#10;  ),&#10;  caption: [Chess Standard Material Points System],&#10;numbering: none&#10;)&#10;">
            <a:extLst>
              <a:ext uri="{FF2B5EF4-FFF2-40B4-BE49-F238E27FC236}">
                <a16:creationId xmlns:a16="http://schemas.microsoft.com/office/drawing/2014/main" id="{6353B802-C80B-24BB-20BE-8D481F30F7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840" y="1567164"/>
            <a:ext cx="6526245" cy="1703754"/>
          </a:xfrm>
          <a:prstGeom prst="rect">
            <a:avLst/>
          </a:prstGeom>
        </p:spPr>
      </p:pic>
      <p:pic>
        <p:nvPicPr>
          <p:cNvPr id="15" name="图片 14">
            <a:extLst>
              <a:ext uri="{FF2B5EF4-FFF2-40B4-BE49-F238E27FC236}">
                <a16:creationId xmlns:a16="http://schemas.microsoft.com/office/drawing/2014/main" id="{215D9577-2289-D548-12DE-988BCBA47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959" y="3600335"/>
            <a:ext cx="2558007" cy="2569666"/>
          </a:xfrm>
          <a:prstGeom prst="rect">
            <a:avLst/>
          </a:prstGeom>
        </p:spPr>
      </p:pic>
      <p:sp>
        <p:nvSpPr>
          <p:cNvPr id="16" name="文本框 15">
            <a:extLst>
              <a:ext uri="{FF2B5EF4-FFF2-40B4-BE49-F238E27FC236}">
                <a16:creationId xmlns:a16="http://schemas.microsoft.com/office/drawing/2014/main" id="{861968DE-0CCB-F513-7B14-7B460EF73943}"/>
              </a:ext>
            </a:extLst>
          </p:cNvPr>
          <p:cNvSpPr txBox="1"/>
          <p:nvPr/>
        </p:nvSpPr>
        <p:spPr>
          <a:xfrm>
            <a:off x="5586455" y="3890291"/>
            <a:ext cx="5704397" cy="2585323"/>
          </a:xfrm>
          <a:prstGeom prst="rect">
            <a:avLst/>
          </a:prstGeom>
          <a:noFill/>
        </p:spPr>
        <p:txBody>
          <a:bodyPr wrap="square" rtlCol="0">
            <a:spAutoFit/>
          </a:bodyPr>
          <a:lstStyle/>
          <a:p>
            <a:r>
              <a:rPr lang="en-US" dirty="0">
                <a:solidFill>
                  <a:schemeClr val="bg1">
                    <a:lumMod val="65000"/>
                  </a:schemeClr>
                </a:solidFill>
              </a:rPr>
              <a:t>Piece values exist because calculating to checkmate in most positions is beyond even top computers. Thus, players aim primarily to create a material advantage, which is helpful to quantitatively </a:t>
            </a:r>
            <a:r>
              <a:rPr lang="en-US" b="1" dirty="0">
                <a:solidFill>
                  <a:schemeClr val="bg1">
                    <a:lumMod val="65000"/>
                  </a:schemeClr>
                </a:solidFill>
              </a:rPr>
              <a:t>approximate the strength of an army of pieces</a:t>
            </a:r>
            <a:r>
              <a:rPr lang="en-US" dirty="0">
                <a:solidFill>
                  <a:schemeClr val="bg1">
                    <a:lumMod val="65000"/>
                  </a:schemeClr>
                </a:solidFill>
              </a:rPr>
              <a:t>.</a:t>
            </a:r>
          </a:p>
          <a:p>
            <a:endParaRPr lang="en-US" dirty="0">
              <a:solidFill>
                <a:schemeClr val="bg1">
                  <a:lumMod val="65000"/>
                </a:schemeClr>
              </a:solidFill>
            </a:endParaRPr>
          </a:p>
          <a:p>
            <a:pPr algn="r"/>
            <a:r>
              <a:rPr lang="en-US" dirty="0">
                <a:solidFill>
                  <a:schemeClr val="bg1">
                    <a:lumMod val="65000"/>
                  </a:schemeClr>
                </a:solidFill>
              </a:rPr>
              <a:t>-- From Wikipedia: </a:t>
            </a:r>
            <a:r>
              <a:rPr lang="en-US" dirty="0">
                <a:solidFill>
                  <a:schemeClr val="bg1">
                    <a:lumMod val="65000"/>
                  </a:schemeClr>
                </a:solidFill>
                <a:hlinkClick r:id="rId5"/>
              </a:rPr>
              <a:t>Chess piece relative value</a:t>
            </a:r>
            <a:endParaRPr lang="en-US" dirty="0">
              <a:solidFill>
                <a:schemeClr val="bg1">
                  <a:lumMod val="65000"/>
                </a:schemeClr>
              </a:solidFill>
            </a:endParaRPr>
          </a:p>
          <a:p>
            <a:endParaRPr lang="en-US" dirty="0">
              <a:solidFill>
                <a:schemeClr val="bg1">
                  <a:lumMod val="65000"/>
                </a:schemeClr>
              </a:solidFill>
            </a:endParaRPr>
          </a:p>
          <a:p>
            <a:endParaRPr lang="LID4096" dirty="0"/>
          </a:p>
        </p:txBody>
      </p:sp>
      <p:sp>
        <p:nvSpPr>
          <p:cNvPr id="17" name="文本框 16">
            <a:extLst>
              <a:ext uri="{FF2B5EF4-FFF2-40B4-BE49-F238E27FC236}">
                <a16:creationId xmlns:a16="http://schemas.microsoft.com/office/drawing/2014/main" id="{71BF8C68-761A-5106-43A4-C6C4E33AFC46}"/>
              </a:ext>
            </a:extLst>
          </p:cNvPr>
          <p:cNvSpPr txBox="1"/>
          <p:nvPr/>
        </p:nvSpPr>
        <p:spPr>
          <a:xfrm>
            <a:off x="5249285" y="3600335"/>
            <a:ext cx="502061" cy="769441"/>
          </a:xfrm>
          <a:prstGeom prst="rect">
            <a:avLst/>
          </a:prstGeom>
          <a:noFill/>
        </p:spPr>
        <p:txBody>
          <a:bodyPr wrap="none" rtlCol="0">
            <a:spAutoFit/>
          </a:bodyPr>
          <a:lstStyle/>
          <a:p>
            <a:r>
              <a:rPr lang="en-US" sz="4400" b="1" dirty="0">
                <a:solidFill>
                  <a:schemeClr val="accent4">
                    <a:lumMod val="75000"/>
                  </a:schemeClr>
                </a:solidFill>
              </a:rPr>
              <a:t>“</a:t>
            </a:r>
            <a:endParaRPr lang="LID4096" sz="4400" b="1" dirty="0">
              <a:solidFill>
                <a:schemeClr val="accent4">
                  <a:lumMod val="75000"/>
                </a:schemeClr>
              </a:solidFill>
            </a:endParaRPr>
          </a:p>
        </p:txBody>
      </p:sp>
      <p:sp>
        <p:nvSpPr>
          <p:cNvPr id="18" name="文本框 17">
            <a:extLst>
              <a:ext uri="{FF2B5EF4-FFF2-40B4-BE49-F238E27FC236}">
                <a16:creationId xmlns:a16="http://schemas.microsoft.com/office/drawing/2014/main" id="{501E44BA-F2BD-1EE0-B067-51432E262660}"/>
              </a:ext>
            </a:extLst>
          </p:cNvPr>
          <p:cNvSpPr txBox="1"/>
          <p:nvPr/>
        </p:nvSpPr>
        <p:spPr>
          <a:xfrm>
            <a:off x="11039821" y="5706173"/>
            <a:ext cx="502061" cy="769441"/>
          </a:xfrm>
          <a:prstGeom prst="rect">
            <a:avLst/>
          </a:prstGeom>
          <a:noFill/>
        </p:spPr>
        <p:txBody>
          <a:bodyPr wrap="none" rtlCol="0">
            <a:spAutoFit/>
          </a:bodyPr>
          <a:lstStyle/>
          <a:p>
            <a:r>
              <a:rPr lang="en-US" sz="4400" b="1" dirty="0">
                <a:solidFill>
                  <a:schemeClr val="accent4">
                    <a:lumMod val="75000"/>
                  </a:schemeClr>
                </a:solidFill>
              </a:rPr>
              <a:t>”</a:t>
            </a:r>
            <a:endParaRPr lang="LID4096" sz="4400" b="1" dirty="0">
              <a:solidFill>
                <a:schemeClr val="accent4">
                  <a:lumMod val="75000"/>
                </a:schemeClr>
              </a:solidFill>
            </a:endParaRPr>
          </a:p>
        </p:txBody>
      </p:sp>
    </p:spTree>
    <p:extLst>
      <p:ext uri="{BB962C8B-B14F-4D97-AF65-F5344CB8AC3E}">
        <p14:creationId xmlns:p14="http://schemas.microsoft.com/office/powerpoint/2010/main" val="78749717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B9D9C-BE4A-DCDC-1E87-8185D183309D}"/>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30D0D5B0-51E8-161A-04E6-493186837222}"/>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en-US" altLang="zh-CN" sz="3200" dirty="0">
                <a:latin typeface="微软雅黑" panose="020B0503020204020204" pitchFamily="34" charset="-122"/>
                <a:ea typeface="微软雅黑" panose="020B0503020204020204" pitchFamily="34" charset="-122"/>
              </a:rPr>
              <a:t>Mamba Out</a:t>
            </a:r>
            <a:endParaRPr lang="LID4096" sz="3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5EC5F68-3A4E-6280-90DC-E830C8E68AEB}"/>
              </a:ext>
            </a:extLst>
          </p:cNvPr>
          <p:cNvPicPr>
            <a:picLocks noChangeAspect="1"/>
          </p:cNvPicPr>
          <p:nvPr/>
        </p:nvPicPr>
        <p:blipFill>
          <a:blip r:embed="rId2">
            <a:extLst>
              <a:ext uri="{28A0092B-C50C-407E-A947-70E740481C1C}">
                <a14:useLocalDpi xmlns:a14="http://schemas.microsoft.com/office/drawing/2010/main" val="0"/>
              </a:ext>
            </a:extLst>
          </a:blip>
          <a:srcRect b="50435"/>
          <a:stretch/>
        </p:blipFill>
        <p:spPr>
          <a:xfrm>
            <a:off x="1251678" y="1828800"/>
            <a:ext cx="5125088" cy="3399183"/>
          </a:xfrm>
          <a:prstGeom prst="rect">
            <a:avLst/>
          </a:prstGeom>
        </p:spPr>
      </p:pic>
      <p:pic>
        <p:nvPicPr>
          <p:cNvPr id="5" name="图片 4">
            <a:extLst>
              <a:ext uri="{FF2B5EF4-FFF2-40B4-BE49-F238E27FC236}">
                <a16:creationId xmlns:a16="http://schemas.microsoft.com/office/drawing/2014/main" id="{11D58EB7-0F13-734C-0EFA-645BA60DC619}"/>
              </a:ext>
            </a:extLst>
          </p:cNvPr>
          <p:cNvPicPr>
            <a:picLocks noChangeAspect="1"/>
          </p:cNvPicPr>
          <p:nvPr/>
        </p:nvPicPr>
        <p:blipFill>
          <a:blip r:embed="rId2">
            <a:extLst>
              <a:ext uri="{28A0092B-C50C-407E-A947-70E740481C1C}">
                <a14:useLocalDpi xmlns:a14="http://schemas.microsoft.com/office/drawing/2010/main" val="0"/>
              </a:ext>
            </a:extLst>
          </a:blip>
          <a:srcRect t="49628"/>
          <a:stretch/>
        </p:blipFill>
        <p:spPr>
          <a:xfrm>
            <a:off x="6376766" y="1773442"/>
            <a:ext cx="5125088" cy="345454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61F13B2-9FE2-CDBF-2108-F2B9982F186F}"/>
                  </a:ext>
                </a:extLst>
              </p:cNvPr>
              <p:cNvSpPr txBox="1"/>
              <p:nvPr/>
            </p:nvSpPr>
            <p:spPr>
              <a:xfrm>
                <a:off x="5638799" y="5540273"/>
                <a:ext cx="3150359" cy="369332"/>
              </a:xfrm>
              <a:prstGeom prst="rect">
                <a:avLst/>
              </a:prstGeom>
              <a:noFill/>
            </p:spPr>
            <p:txBody>
              <a:bodyPr wrap="square" rtlCol="0">
                <a:spAutoFit/>
              </a:bodyPr>
              <a:lstStyle/>
              <a:p>
                <a:r>
                  <a:rPr lang="en-US" dirty="0">
                    <a:latin typeface="微软雅黑" panose="020B0503020204020204" pitchFamily="34" charset="-122"/>
                    <a:ea typeface="微软雅黑" panose="020B0503020204020204" pitchFamily="34" charset="-122"/>
                  </a:rPr>
                  <a:t>Skew</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rPr>
                      <m:t>𝑡</m:t>
                    </m:r>
                  </m:oMath>
                </a14:m>
                <a:r>
                  <a:rPr lang="en-US" altLang="zh-CN" dirty="0">
                    <a:latin typeface="微软雅黑" panose="020B0503020204020204" pitchFamily="34" charset="-122"/>
                    <a:ea typeface="微软雅黑" panose="020B0503020204020204" pitchFamily="34" charset="-122"/>
                  </a:rPr>
                  <a:t>-distribution</a:t>
                </a:r>
                <a:endParaRPr lang="LID4096" dirty="0">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E61F13B2-9FE2-CDBF-2108-F2B9982F186F}"/>
                  </a:ext>
                </a:extLst>
              </p:cNvPr>
              <p:cNvSpPr txBox="1">
                <a:spLocks noRot="1" noChangeAspect="1" noMove="1" noResize="1" noEditPoints="1" noAdjustHandles="1" noChangeArrowheads="1" noChangeShapeType="1" noTextEdit="1"/>
              </p:cNvSpPr>
              <p:nvPr/>
            </p:nvSpPr>
            <p:spPr>
              <a:xfrm>
                <a:off x="5638799" y="5540273"/>
                <a:ext cx="3150359" cy="369332"/>
              </a:xfrm>
              <a:prstGeom prst="rect">
                <a:avLst/>
              </a:prstGeom>
              <a:blipFill>
                <a:blip r:embed="rId3"/>
                <a:stretch>
                  <a:fillRect l="-1547" t="-10000" b="-26667"/>
                </a:stretch>
              </a:blipFill>
            </p:spPr>
            <p:txBody>
              <a:bodyPr/>
              <a:lstStyle/>
              <a:p>
                <a:r>
                  <a:rPr lang="LID4096">
                    <a:noFill/>
                  </a:rPr>
                  <a:t> </a:t>
                </a:r>
              </a:p>
            </p:txBody>
          </p:sp>
        </mc:Fallback>
      </mc:AlternateContent>
    </p:spTree>
    <p:extLst>
      <p:ext uri="{BB962C8B-B14F-4D97-AF65-F5344CB8AC3E}">
        <p14:creationId xmlns:p14="http://schemas.microsoft.com/office/powerpoint/2010/main" val="3640413921"/>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60219-3F18-4704-9908-DBBFDFE9B8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4F26AA-A7FF-89CB-60B9-7039EE3F817E}"/>
              </a:ext>
            </a:extLst>
          </p:cNvPr>
          <p:cNvSpPr>
            <a:spLocks noGrp="1"/>
          </p:cNvSpPr>
          <p:nvPr>
            <p:ph type="title"/>
          </p:nvPr>
        </p:nvSpPr>
        <p:spPr>
          <a:xfrm>
            <a:off x="4906127" y="859465"/>
            <a:ext cx="1448453"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目录</a:t>
            </a:r>
            <a:endParaRPr lang="LID4096" sz="40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D29D6B1-D06A-0C23-D5EC-59B081E6CB03}"/>
              </a:ext>
            </a:extLst>
          </p:cNvPr>
          <p:cNvSpPr>
            <a:spLocks noGrp="1"/>
          </p:cNvSpPr>
          <p:nvPr>
            <p:ph idx="1"/>
          </p:nvPr>
        </p:nvSpPr>
        <p:spPr>
          <a:xfrm>
            <a:off x="3993711" y="2663688"/>
            <a:ext cx="3347993" cy="3593591"/>
          </a:xfrm>
        </p:spPr>
        <p:txBody>
          <a:bodyPr/>
          <a:lstStyle/>
          <a:p>
            <a:r>
              <a:rPr lang="zh-CN" altLang="en-US" sz="3200" b="1" dirty="0">
                <a:latin typeface="微软雅黑" panose="020B0503020204020204" pitchFamily="34" charset="-122"/>
                <a:ea typeface="微软雅黑" panose="020B0503020204020204" pitchFamily="34" charset="-122"/>
              </a:rPr>
              <a:t>国际象棋介绍</a:t>
            </a:r>
            <a:endParaRPr lang="en-US" altLang="zh-CN" sz="3200" b="1" dirty="0">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数据来源与处理</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有趣的结果分析</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展望</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endParaRPr lang="LID4096" dirty="0"/>
          </a:p>
        </p:txBody>
      </p:sp>
    </p:spTree>
    <p:extLst>
      <p:ext uri="{BB962C8B-B14F-4D97-AF65-F5344CB8AC3E}">
        <p14:creationId xmlns:p14="http://schemas.microsoft.com/office/powerpoint/2010/main" val="71232487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EA1C-B400-A33C-5495-9783CA510438}"/>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A1067AC2-A2AF-30D1-3A51-9B3A48335395}"/>
              </a:ext>
            </a:extLst>
          </p:cNvPr>
          <p:cNvSpPr>
            <a:spLocks noGrp="1"/>
          </p:cNvSpPr>
          <p:nvPr>
            <p:ph type="title"/>
          </p:nvPr>
        </p:nvSpPr>
        <p:spPr>
          <a:xfrm>
            <a:off x="1251678" y="382386"/>
            <a:ext cx="10178322" cy="949458"/>
          </a:xfrm>
        </p:spPr>
        <p:txBody>
          <a:bodyPr>
            <a:normAutofit/>
          </a:bodyPr>
          <a:lstStyle/>
          <a:p>
            <a:r>
              <a:rPr lang="zh-CN" altLang="en-US" sz="2800" b="1" dirty="0">
                <a:latin typeface="微软雅黑" panose="020B0503020204020204" pitchFamily="34" charset="-122"/>
                <a:ea typeface="微软雅黑" panose="020B0503020204020204" pitchFamily="34" charset="-122"/>
              </a:rPr>
              <a:t>有趣的结果分析</a:t>
            </a:r>
            <a:br>
              <a:rPr lang="en-US" altLang="zh-CN" sz="2800" b="1" dirty="0">
                <a:latin typeface="微软雅黑" panose="020B0503020204020204" pitchFamily="34" charset="-122"/>
                <a:ea typeface="微软雅黑" panose="020B0503020204020204" pitchFamily="34" charset="-122"/>
              </a:rPr>
            </a:br>
            <a:r>
              <a:rPr lang="en-US" altLang="zh-CN" sz="3200" dirty="0">
                <a:latin typeface="微软雅黑" panose="020B0503020204020204" pitchFamily="34" charset="-122"/>
                <a:ea typeface="微软雅黑" panose="020B0503020204020204" pitchFamily="34" charset="-122"/>
              </a:rPr>
              <a:t>ELO predictor</a:t>
            </a:r>
            <a:endParaRPr lang="LID4096" sz="32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11416B8-4D5E-2020-88F7-D46753D77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678" y="2572371"/>
            <a:ext cx="3638550" cy="2428875"/>
          </a:xfrm>
          <a:prstGeom prst="rect">
            <a:avLst/>
          </a:prstGeom>
        </p:spPr>
      </p:pic>
      <p:sp>
        <p:nvSpPr>
          <p:cNvPr id="15" name="文本框 14">
            <a:extLst>
              <a:ext uri="{FF2B5EF4-FFF2-40B4-BE49-F238E27FC236}">
                <a16:creationId xmlns:a16="http://schemas.microsoft.com/office/drawing/2014/main" id="{5E4972E3-5458-E7D0-9CA5-B243BEAF6418}"/>
              </a:ext>
            </a:extLst>
          </p:cNvPr>
          <p:cNvSpPr txBox="1"/>
          <p:nvPr/>
        </p:nvSpPr>
        <p:spPr>
          <a:xfrm>
            <a:off x="5230506" y="1045030"/>
            <a:ext cx="6199494" cy="3054682"/>
          </a:xfrm>
          <a:prstGeom prst="rect">
            <a:avLst/>
          </a:prstGeom>
          <a:ln cap="rnd">
            <a:solidFill>
              <a:schemeClr val="accent3"/>
            </a:solidFill>
            <a:prstDash val="dash"/>
          </a:ln>
        </p:spPr>
        <p:style>
          <a:lnRef idx="2">
            <a:schemeClr val="accent3"/>
          </a:lnRef>
          <a:fillRef idx="1">
            <a:schemeClr val="lt1"/>
          </a:fillRef>
          <a:effectRef idx="0">
            <a:schemeClr val="accent3"/>
          </a:effectRef>
          <a:fontRef idx="minor">
            <a:schemeClr val="dk1"/>
          </a:fontRef>
        </p:style>
        <p:txBody>
          <a:bodyPr wrap="square">
            <a:spAutoFit/>
          </a:bodyPr>
          <a:lstStyle/>
          <a:p>
            <a:pPr>
              <a:lnSpc>
                <a:spcPts val="2100"/>
              </a:lnSpc>
              <a:buNone/>
            </a:pPr>
            <a:r>
              <a:rPr lang="en-US" altLang="zh-CN" b="0" dirty="0">
                <a:solidFill>
                  <a:srgbClr val="AAAAAA"/>
                </a:solidFill>
                <a:effectLst/>
                <a:latin typeface="微软雅黑" panose="020B0503020204020204" pitchFamily="34" charset="-122"/>
                <a:ea typeface="微软雅黑" panose="020B0503020204020204" pitchFamily="34" charset="-122"/>
              </a:rPr>
              <a:t># </a:t>
            </a:r>
            <a:r>
              <a:rPr lang="zh-CN" altLang="en-US" b="0" dirty="0">
                <a:solidFill>
                  <a:srgbClr val="AAAAAA"/>
                </a:solidFill>
                <a:effectLst/>
                <a:latin typeface="微软雅黑" panose="020B0503020204020204" pitchFamily="34" charset="-122"/>
                <a:ea typeface="微软雅黑" panose="020B0503020204020204" pitchFamily="34" charset="-122"/>
              </a:rPr>
              <a:t>预测模式示例</a:t>
            </a:r>
            <a:endParaRPr lang="zh-CN" altLang="en-US" b="0" dirty="0">
              <a:solidFill>
                <a:srgbClr val="333333"/>
              </a:solidFill>
              <a:effectLst/>
              <a:latin typeface="微软雅黑" panose="020B0503020204020204" pitchFamily="34" charset="-122"/>
              <a:ea typeface="微软雅黑" panose="020B0503020204020204" pitchFamily="34" charset="-122"/>
            </a:endParaRPr>
          </a:p>
          <a:p>
            <a:pPr>
              <a:lnSpc>
                <a:spcPts val="2100"/>
              </a:lnSpc>
              <a:buNone/>
            </a:pPr>
            <a:r>
              <a:rPr lang="en-US" b="0" dirty="0">
                <a:solidFill>
                  <a:srgbClr val="7A3E9D"/>
                </a:solidFill>
                <a:effectLst/>
                <a:latin typeface="Consolas Nerd Font" panose="020B0609020204030204" pitchFamily="50" charset="0"/>
              </a:rPr>
              <a:t>DEVICE</a:t>
            </a:r>
            <a:r>
              <a:rPr lang="en-US" b="0" dirty="0">
                <a:solidFill>
                  <a:srgbClr val="333333"/>
                </a:solidFill>
                <a:effectLst/>
                <a:latin typeface="Consolas Nerd Font" panose="020B0609020204030204" pitchFamily="50" charset="0"/>
              </a:rPr>
              <a:t> </a:t>
            </a:r>
            <a:r>
              <a:rPr lang="en-US" b="0" dirty="0">
                <a:solidFill>
                  <a:srgbClr val="777777"/>
                </a:solidFill>
                <a:effectLst/>
                <a:latin typeface="Consolas Nerd Font" panose="020B0609020204030204" pitchFamily="50" charset="0"/>
              </a:rPr>
              <a:t>=</a:t>
            </a:r>
            <a:r>
              <a:rPr lang="en-US" b="0" dirty="0">
                <a:solidFill>
                  <a:srgbClr val="333333"/>
                </a:solidFill>
                <a:effectLst/>
                <a:latin typeface="Consolas Nerd Font" panose="020B0609020204030204" pitchFamily="50" charset="0"/>
              </a:rPr>
              <a:t> </a:t>
            </a:r>
            <a:r>
              <a:rPr lang="en-US" b="0" dirty="0">
                <a:solidFill>
                  <a:srgbClr val="777777"/>
                </a:solidFill>
                <a:effectLst/>
                <a:latin typeface="Consolas Nerd Font" panose="020B0609020204030204" pitchFamily="50" charset="0"/>
              </a:rPr>
              <a:t>"</a:t>
            </a:r>
            <a:r>
              <a:rPr lang="en-US" b="0" dirty="0" err="1">
                <a:solidFill>
                  <a:srgbClr val="448C27"/>
                </a:solidFill>
                <a:effectLst/>
                <a:latin typeface="Consolas Nerd Font" panose="020B0609020204030204" pitchFamily="50" charset="0"/>
              </a:rPr>
              <a:t>cpu</a:t>
            </a:r>
            <a:r>
              <a:rPr lang="en-US" b="0" dirty="0">
                <a:solidFill>
                  <a:srgbClr val="777777"/>
                </a:solidFill>
                <a:effectLst/>
                <a:latin typeface="Consolas Nerd Font" panose="020B0609020204030204" pitchFamily="50" charset="0"/>
              </a:rPr>
              <a:t>"</a:t>
            </a:r>
            <a:endParaRPr lang="en-US" b="0" dirty="0">
              <a:solidFill>
                <a:srgbClr val="333333"/>
              </a:solidFill>
              <a:effectLst/>
              <a:latin typeface="Consolas Nerd Font" panose="020B0609020204030204" pitchFamily="50" charset="0"/>
            </a:endParaRPr>
          </a:p>
          <a:p>
            <a:pPr>
              <a:lnSpc>
                <a:spcPts val="2100"/>
              </a:lnSpc>
              <a:buNone/>
            </a:pPr>
            <a:r>
              <a:rPr lang="en-US" b="0" dirty="0" err="1">
                <a:solidFill>
                  <a:srgbClr val="7A3E9D"/>
                </a:solidFill>
                <a:effectLst/>
                <a:latin typeface="Consolas Nerd Font" panose="020B0609020204030204" pitchFamily="50" charset="0"/>
              </a:rPr>
              <a:t>test_game</a:t>
            </a:r>
            <a:r>
              <a:rPr lang="en-US" b="0" dirty="0">
                <a:solidFill>
                  <a:srgbClr val="333333"/>
                </a:solidFill>
                <a:effectLst/>
                <a:latin typeface="Consolas Nerd Font" panose="020B0609020204030204" pitchFamily="50" charset="0"/>
              </a:rPr>
              <a:t> </a:t>
            </a:r>
            <a:r>
              <a:rPr lang="en-US" b="0" dirty="0">
                <a:solidFill>
                  <a:srgbClr val="777777"/>
                </a:solidFill>
                <a:effectLst/>
                <a:latin typeface="Consolas Nerd Font" panose="020B0609020204030204" pitchFamily="50" charset="0"/>
              </a:rPr>
              <a:t>=</a:t>
            </a:r>
            <a:r>
              <a:rPr lang="en-US" b="0" dirty="0">
                <a:solidFill>
                  <a:srgbClr val="333333"/>
                </a:solidFill>
                <a:effectLst/>
                <a:latin typeface="Consolas Nerd Font" panose="020B0609020204030204" pitchFamily="50" charset="0"/>
              </a:rPr>
              <a:t> </a:t>
            </a:r>
            <a:r>
              <a:rPr lang="en-US" b="0" dirty="0">
                <a:solidFill>
                  <a:srgbClr val="777777"/>
                </a:solidFill>
                <a:effectLst/>
                <a:latin typeface="Consolas Nerd Font" panose="020B0609020204030204" pitchFamily="50" charset="0"/>
              </a:rPr>
              <a:t>"""</a:t>
            </a:r>
            <a:endParaRPr lang="en-US" b="0" dirty="0">
              <a:solidFill>
                <a:srgbClr val="333333"/>
              </a:solidFill>
              <a:effectLst/>
              <a:latin typeface="Consolas Nerd Font" panose="020B0609020204030204" pitchFamily="50" charset="0"/>
            </a:endParaRPr>
          </a:p>
          <a:p>
            <a:pPr>
              <a:lnSpc>
                <a:spcPts val="2100"/>
              </a:lnSpc>
              <a:buNone/>
            </a:pPr>
            <a:r>
              <a:rPr lang="en-US" b="0" dirty="0">
                <a:solidFill>
                  <a:srgbClr val="448C27"/>
                </a:solidFill>
                <a:effectLst/>
                <a:latin typeface="Consolas Nerd Font" panose="020B0609020204030204" pitchFamily="50" charset="0"/>
              </a:rPr>
              <a:t>1. e4 e5 2. Nf3 Nc6 3. d4 exd4 4. Nxd4 Bc5 5. Be3 Qf6 6. c3 d6 7. Bb5 Bd7 8. b4 Bb6 9. O-O O-O-O 10. Bxc6 </a:t>
            </a:r>
            <a:r>
              <a:rPr lang="en-US" b="0" dirty="0" err="1">
                <a:solidFill>
                  <a:srgbClr val="448C27"/>
                </a:solidFill>
                <a:effectLst/>
                <a:latin typeface="Consolas Nerd Font" panose="020B0609020204030204" pitchFamily="50" charset="0"/>
              </a:rPr>
              <a:t>Bxc6</a:t>
            </a:r>
            <a:r>
              <a:rPr lang="en-US" b="0" dirty="0">
                <a:solidFill>
                  <a:srgbClr val="448C27"/>
                </a:solidFill>
                <a:effectLst/>
                <a:latin typeface="Consolas Nerd Font" panose="020B0609020204030204" pitchFamily="50" charset="0"/>
              </a:rPr>
              <a:t> 11. Nxc6 bxc6 12. Bd4 Qg6 13. Nd2 Nf6 14. Re1 Rhe8 15. f3 Kb7 16. a4 c5 17. bxc5 dxc5 18. Bxf6 Qxf6 19. a5 Qxc3 20. axb6 cxb6 21. Re2 Rd3 22. Qa4 1-0</a:t>
            </a:r>
            <a:endParaRPr lang="en-US" b="0" dirty="0">
              <a:solidFill>
                <a:srgbClr val="333333"/>
              </a:solidFill>
              <a:effectLst/>
              <a:latin typeface="Consolas Nerd Font" panose="020B0609020204030204" pitchFamily="50" charset="0"/>
            </a:endParaRPr>
          </a:p>
          <a:p>
            <a:pPr>
              <a:lnSpc>
                <a:spcPts val="2100"/>
              </a:lnSpc>
              <a:buNone/>
            </a:pPr>
            <a:r>
              <a:rPr lang="en-US" b="0" dirty="0">
                <a:solidFill>
                  <a:srgbClr val="777777"/>
                </a:solidFill>
                <a:effectLst/>
                <a:latin typeface="Consolas Nerd Font" panose="020B0609020204030204" pitchFamily="50" charset="0"/>
              </a:rPr>
              <a:t>"""</a:t>
            </a:r>
            <a:r>
              <a:rPr lang="en-US" b="0" dirty="0">
                <a:solidFill>
                  <a:srgbClr val="333333"/>
                </a:solidFill>
                <a:effectLst/>
                <a:latin typeface="Consolas Nerd Font" panose="020B0609020204030204" pitchFamily="50" charset="0"/>
              </a:rPr>
              <a:t> </a:t>
            </a:r>
          </a:p>
          <a:p>
            <a:pPr>
              <a:lnSpc>
                <a:spcPts val="2100"/>
              </a:lnSpc>
            </a:pPr>
            <a:r>
              <a:rPr lang="en-US" b="0" dirty="0" err="1">
                <a:solidFill>
                  <a:srgbClr val="333333"/>
                </a:solidFill>
                <a:effectLst/>
                <a:latin typeface="Consolas Nerd Font" panose="020B0609020204030204" pitchFamily="50" charset="0"/>
              </a:rPr>
              <a:t>predict_dual</a:t>
            </a:r>
            <a:r>
              <a:rPr lang="en-US" b="0" dirty="0">
                <a:solidFill>
                  <a:srgbClr val="777777"/>
                </a:solidFill>
                <a:effectLst/>
                <a:latin typeface="Consolas Nerd Font" panose="020B0609020204030204" pitchFamily="50" charset="0"/>
              </a:rPr>
              <a:t>(</a:t>
            </a:r>
            <a:r>
              <a:rPr lang="en-US" b="0" dirty="0" err="1">
                <a:solidFill>
                  <a:srgbClr val="7A3E9D"/>
                </a:solidFill>
                <a:effectLst/>
                <a:latin typeface="Consolas Nerd Font" panose="020B0609020204030204" pitchFamily="50" charset="0"/>
              </a:rPr>
              <a:t>test_game</a:t>
            </a:r>
            <a:r>
              <a:rPr lang="en-US" b="0" dirty="0">
                <a:solidFill>
                  <a:srgbClr val="777777"/>
                </a:solidFill>
                <a:effectLst/>
                <a:latin typeface="Consolas Nerd Font" panose="020B0609020204030204" pitchFamily="50" charset="0"/>
              </a:rPr>
              <a:t>)</a:t>
            </a:r>
            <a:endParaRPr lang="en-US" b="0" dirty="0">
              <a:solidFill>
                <a:srgbClr val="333333"/>
              </a:solidFill>
              <a:effectLst/>
              <a:latin typeface="Consolas Nerd Font" panose="020B0609020204030204" pitchFamily="50" charset="0"/>
            </a:endParaRPr>
          </a:p>
        </p:txBody>
      </p:sp>
      <p:sp>
        <p:nvSpPr>
          <p:cNvPr id="16" name="文本框 15">
            <a:extLst>
              <a:ext uri="{FF2B5EF4-FFF2-40B4-BE49-F238E27FC236}">
                <a16:creationId xmlns:a16="http://schemas.microsoft.com/office/drawing/2014/main" id="{3DD2188F-EC23-A24C-8571-D8F981D7DA09}"/>
              </a:ext>
            </a:extLst>
          </p:cNvPr>
          <p:cNvSpPr txBox="1"/>
          <p:nvPr/>
        </p:nvSpPr>
        <p:spPr>
          <a:xfrm>
            <a:off x="5182739" y="4305868"/>
            <a:ext cx="4872251" cy="2308324"/>
          </a:xfrm>
          <a:prstGeom prst="rect">
            <a:avLst/>
          </a:prstGeom>
          <a:noFill/>
        </p:spPr>
        <p:txBody>
          <a:bodyPr wrap="square" rtlCol="0">
            <a:spAutoFit/>
          </a:bodyPr>
          <a:lstStyle/>
          <a:p>
            <a:r>
              <a:rPr lang="zh-Hans-MO" dirty="0">
                <a:latin typeface="微软雅黑" panose="020B0503020204020204" pitchFamily="34" charset="-122"/>
                <a:ea typeface="微软雅黑" panose="020B0503020204020204" pitchFamily="34" charset="-122"/>
              </a:rPr>
              <a:t>📅 </a:t>
            </a:r>
            <a:r>
              <a:rPr lang="zh-CN" altLang="en-US" dirty="0">
                <a:solidFill>
                  <a:schemeClr val="bg1">
                    <a:lumMod val="65000"/>
                  </a:schemeClr>
                </a:solidFill>
                <a:latin typeface="微软雅黑" panose="020B0503020204020204" pitchFamily="34" charset="-122"/>
                <a:ea typeface="微软雅黑" panose="020B0503020204020204" pitchFamily="34" charset="-122"/>
              </a:rPr>
              <a:t>恢复进度</a:t>
            </a:r>
            <a:r>
              <a:rPr lang="en-US" altLang="zh-CN" dirty="0">
                <a:solidFill>
                  <a:schemeClr val="bg1">
                    <a:lumMod val="65000"/>
                  </a:schemeClr>
                </a:solidFill>
                <a:latin typeface="微软雅黑" panose="020B0503020204020204" pitchFamily="34" charset="-122"/>
                <a:ea typeface="微软雅黑" panose="020B0503020204020204" pitchFamily="34" charset="-122"/>
              </a:rPr>
              <a:t>: </a:t>
            </a:r>
            <a:r>
              <a:rPr lang="zh-CN" altLang="en-US" dirty="0">
                <a:solidFill>
                  <a:schemeClr val="bg1">
                    <a:lumMod val="65000"/>
                  </a:schemeClr>
                </a:solidFill>
                <a:latin typeface="微软雅黑" panose="020B0503020204020204" pitchFamily="34" charset="-122"/>
                <a:ea typeface="微软雅黑" panose="020B0503020204020204" pitchFamily="34" charset="-122"/>
              </a:rPr>
              <a:t>第 </a:t>
            </a:r>
            <a:r>
              <a:rPr lang="en-US" altLang="zh-CN" dirty="0">
                <a:solidFill>
                  <a:schemeClr val="bg1">
                    <a:lumMod val="65000"/>
                  </a:schemeClr>
                </a:solidFill>
                <a:latin typeface="微软雅黑" panose="020B0503020204020204" pitchFamily="34" charset="-122"/>
                <a:ea typeface="微软雅黑" panose="020B0503020204020204" pitchFamily="34" charset="-122"/>
              </a:rPr>
              <a:t>11 </a:t>
            </a:r>
            <a:r>
              <a:rPr lang="zh-CN" altLang="en-US" dirty="0">
                <a:solidFill>
                  <a:schemeClr val="bg1">
                    <a:lumMod val="65000"/>
                  </a:schemeClr>
                </a:solidFill>
                <a:latin typeface="微软雅黑" panose="020B0503020204020204" pitchFamily="34" charset="-122"/>
                <a:ea typeface="微软雅黑" panose="020B0503020204020204" pitchFamily="34" charset="-122"/>
              </a:rPr>
              <a:t>轮</a:t>
            </a:r>
            <a:r>
              <a:rPr lang="en-US" altLang="zh-CN" dirty="0">
                <a:solidFill>
                  <a:schemeClr val="bg1">
                    <a:lumMod val="65000"/>
                  </a:schemeClr>
                </a:solidFill>
                <a:latin typeface="微软雅黑" panose="020B0503020204020204" pitchFamily="34" charset="-122"/>
                <a:ea typeface="微软雅黑" panose="020B0503020204020204" pitchFamily="34" charset="-122"/>
              </a:rPr>
              <a:t>, </a:t>
            </a:r>
            <a:r>
              <a:rPr lang="zh-CN" altLang="en-US" dirty="0">
                <a:solidFill>
                  <a:schemeClr val="bg1">
                    <a:lumMod val="65000"/>
                  </a:schemeClr>
                </a:solidFill>
                <a:latin typeface="微软雅黑" panose="020B0503020204020204" pitchFamily="34" charset="-122"/>
                <a:ea typeface="微软雅黑" panose="020B0503020204020204" pitchFamily="34" charset="-122"/>
              </a:rPr>
              <a:t>第 </a:t>
            </a:r>
            <a:r>
              <a:rPr lang="en-US" altLang="zh-CN" dirty="0">
                <a:solidFill>
                  <a:schemeClr val="bg1">
                    <a:lumMod val="65000"/>
                  </a:schemeClr>
                </a:solidFill>
                <a:latin typeface="微软雅黑" panose="020B0503020204020204" pitchFamily="34" charset="-122"/>
                <a:ea typeface="微软雅黑" panose="020B0503020204020204" pitchFamily="34" charset="-122"/>
              </a:rPr>
              <a:t>0 </a:t>
            </a:r>
            <a:r>
              <a:rPr lang="zh-CN" altLang="en-US" dirty="0">
                <a:solidFill>
                  <a:schemeClr val="bg1">
                    <a:lumMod val="65000"/>
                  </a:schemeClr>
                </a:solidFill>
                <a:latin typeface="微软雅黑" panose="020B0503020204020204" pitchFamily="34" charset="-122"/>
                <a:ea typeface="微软雅黑" panose="020B0503020204020204" pitchFamily="34" charset="-122"/>
              </a:rPr>
              <a:t>个块 </a:t>
            </a:r>
            <a:endParaRPr lang="en-US" altLang="zh-CN" dirty="0">
              <a:solidFill>
                <a:schemeClr val="bg1">
                  <a:lumMod val="65000"/>
                </a:schemeClr>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p>
          <a:p>
            <a:r>
              <a:rPr lang="zh-CN" altLang="en-US" dirty="0">
                <a:latin typeface="微软雅黑" panose="020B0503020204020204" pitchFamily="34" charset="-122"/>
                <a:ea typeface="微软雅黑" panose="020B0503020204020204" pitchFamily="34" charset="-122"/>
              </a:rPr>
              <a:t>输入对局</a:t>
            </a:r>
            <a:r>
              <a:rPr lang="en-US" altLang="zh-CN" dirty="0">
                <a:latin typeface="微软雅黑" panose="020B0503020204020204" pitchFamily="34" charset="-122"/>
                <a:ea typeface="微软雅黑" panose="020B0503020204020204" pitchFamily="34" charset="-122"/>
              </a:rPr>
              <a:t>: </a:t>
            </a:r>
            <a:r>
              <a:rPr lang="en-US" dirty="0">
                <a:latin typeface="Consolas" panose="020B0609020204030204" pitchFamily="49" charset="0"/>
                <a:ea typeface="微软雅黑" panose="020B0503020204020204" pitchFamily="34" charset="-122"/>
              </a:rPr>
              <a:t>d4 b5 c4 </a:t>
            </a:r>
            <a:r>
              <a:rPr lang="en-US" dirty="0" err="1">
                <a:latin typeface="Consolas" panose="020B0609020204030204" pitchFamily="49" charset="0"/>
                <a:ea typeface="微软雅黑" panose="020B0503020204020204" pitchFamily="34" charset="-122"/>
              </a:rPr>
              <a:t>c4</a:t>
            </a:r>
            <a:r>
              <a:rPr lang="en-US" dirty="0">
                <a:latin typeface="Consolas" panose="020B0609020204030204" pitchFamily="49" charset="0"/>
                <a:ea typeface="微软雅黑" panose="020B0503020204020204" pitchFamily="34" charset="-122"/>
              </a:rPr>
              <a:t> Nf3 Bb7 Na3 d5 e3 e6... </a:t>
            </a:r>
          </a:p>
          <a:p>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白方预测 </a:t>
            </a:r>
            <a:r>
              <a:rPr lang="en-US" dirty="0">
                <a:latin typeface="微软雅黑" panose="020B0503020204020204" pitchFamily="34" charset="-122"/>
                <a:ea typeface="微软雅黑" panose="020B0503020204020204" pitchFamily="34" charset="-122"/>
              </a:rPr>
              <a:t>ELO: 1612 </a:t>
            </a:r>
          </a:p>
          <a:p>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黑方预测 </a:t>
            </a:r>
            <a:r>
              <a:rPr lang="en-US" dirty="0">
                <a:latin typeface="微软雅黑" panose="020B0503020204020204" pitchFamily="34" charset="-122"/>
                <a:ea typeface="微软雅黑" panose="020B0503020204020204" pitchFamily="34" charset="-122"/>
              </a:rPr>
              <a:t>ELO: 1496 </a:t>
            </a:r>
          </a:p>
          <a:p>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实力分差</a:t>
            </a:r>
            <a:r>
              <a:rPr lang="en-US" altLang="zh-CN" dirty="0">
                <a:latin typeface="微软雅黑" panose="020B0503020204020204" pitchFamily="34" charset="-122"/>
                <a:ea typeface="微软雅黑" panose="020B0503020204020204" pitchFamily="34" charset="-122"/>
              </a:rPr>
              <a:t>: 116</a:t>
            </a:r>
          </a:p>
          <a:p>
            <a:r>
              <a:rPr lang="en-US" altLang="zh-CN" dirty="0">
                <a:latin typeface="微软雅黑" panose="020B0503020204020204" pitchFamily="34" charset="-122"/>
                <a:ea typeface="微软雅黑" panose="020B0503020204020204" pitchFamily="34" charset="-122"/>
              </a:rPr>
              <a:t> ------------------------------</a:t>
            </a:r>
            <a:endParaRPr lang="LID4096"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884730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6A264-54A4-739B-D836-AC239FB2C0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97D097-8A7A-E92A-5CAD-E96BC1C1A143}"/>
              </a:ext>
            </a:extLst>
          </p:cNvPr>
          <p:cNvSpPr>
            <a:spLocks noGrp="1"/>
          </p:cNvSpPr>
          <p:nvPr>
            <p:ph type="title"/>
          </p:nvPr>
        </p:nvSpPr>
        <p:spPr>
          <a:xfrm>
            <a:off x="4906127" y="859465"/>
            <a:ext cx="1448453"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目录</a:t>
            </a:r>
            <a:endParaRPr lang="LID4096" sz="40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1FA5B5B5-2A58-2255-FCA9-9BEC6F807A30}"/>
              </a:ext>
            </a:extLst>
          </p:cNvPr>
          <p:cNvSpPr>
            <a:spLocks noGrp="1"/>
          </p:cNvSpPr>
          <p:nvPr>
            <p:ph idx="1"/>
          </p:nvPr>
        </p:nvSpPr>
        <p:spPr>
          <a:xfrm>
            <a:off x="3993711" y="2663688"/>
            <a:ext cx="3347993" cy="3593591"/>
          </a:xfrm>
        </p:spPr>
        <p:txBody>
          <a:bodyPr/>
          <a:lstStyle/>
          <a:p>
            <a:r>
              <a:rPr lang="zh-CN" altLang="en-US" sz="3200" dirty="0">
                <a:solidFill>
                  <a:schemeClr val="bg1">
                    <a:lumMod val="75000"/>
                  </a:schemeClr>
                </a:solidFill>
                <a:latin typeface="微软雅黑" panose="020B0503020204020204" pitchFamily="34" charset="-122"/>
                <a:ea typeface="微软雅黑" panose="020B0503020204020204" pitchFamily="34" charset="-122"/>
              </a:rPr>
              <a:t>国际象棋介绍</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数据来源与处理</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dirty="0">
                <a:solidFill>
                  <a:schemeClr val="bg1">
                    <a:lumMod val="75000"/>
                  </a:schemeClr>
                </a:solidFill>
                <a:latin typeface="微软雅黑" panose="020B0503020204020204" pitchFamily="34" charset="-122"/>
                <a:ea typeface="微软雅黑" panose="020B0503020204020204" pitchFamily="34" charset="-122"/>
              </a:rPr>
              <a:t>有趣的结果分析</a:t>
            </a:r>
            <a:endParaRPr lang="en-US" altLang="zh-CN" sz="320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3200" b="1" dirty="0">
                <a:latin typeface="微软雅黑" panose="020B0503020204020204" pitchFamily="34" charset="-122"/>
                <a:ea typeface="微软雅黑" panose="020B0503020204020204" pitchFamily="34" charset="-122"/>
              </a:rPr>
              <a:t>展望</a:t>
            </a:r>
            <a:endParaRPr lang="en-US" altLang="zh-CN" sz="3200" b="1" dirty="0">
              <a:latin typeface="微软雅黑" panose="020B0503020204020204" pitchFamily="34" charset="-122"/>
              <a:ea typeface="微软雅黑" panose="020B0503020204020204" pitchFamily="34" charset="-122"/>
            </a:endParaRPr>
          </a:p>
          <a:p>
            <a:endParaRPr lang="LID4096" dirty="0"/>
          </a:p>
        </p:txBody>
      </p:sp>
    </p:spTree>
    <p:extLst>
      <p:ext uri="{BB962C8B-B14F-4D97-AF65-F5344CB8AC3E}">
        <p14:creationId xmlns:p14="http://schemas.microsoft.com/office/powerpoint/2010/main" val="2693466878"/>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1C0ABD-174C-3AA0-6903-CE05AC50CA9C}"/>
              </a:ext>
            </a:extLst>
          </p:cNvPr>
          <p:cNvSpPr>
            <a:spLocks noGrp="1"/>
          </p:cNvSpPr>
          <p:nvPr>
            <p:ph type="title"/>
          </p:nvPr>
        </p:nvSpPr>
        <p:spPr>
          <a:xfrm>
            <a:off x="1251678" y="382386"/>
            <a:ext cx="10178322" cy="949458"/>
          </a:xfrm>
        </p:spPr>
        <p:txBody>
          <a:bodyPr>
            <a:normAutofit/>
          </a:bodyPr>
          <a:lstStyle/>
          <a:p>
            <a:r>
              <a:rPr lang="zh-CN" altLang="en-US" sz="4000" b="1" dirty="0">
                <a:latin typeface="微软雅黑" panose="020B0503020204020204" pitchFamily="34" charset="-122"/>
                <a:ea typeface="微软雅黑" panose="020B0503020204020204" pitchFamily="34" charset="-122"/>
              </a:rPr>
              <a:t>展望</a:t>
            </a:r>
            <a:endParaRPr lang="LID4096" sz="4000"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F1130E10-B96E-5005-5252-165C756349EF}"/>
              </a:ext>
            </a:extLst>
          </p:cNvPr>
          <p:cNvSpPr>
            <a:spLocks noGrp="1"/>
          </p:cNvSpPr>
          <p:nvPr>
            <p:ph idx="1"/>
          </p:nvPr>
        </p:nvSpPr>
        <p:spPr>
          <a:xfrm>
            <a:off x="2218760" y="2854115"/>
            <a:ext cx="4122079" cy="2034208"/>
          </a:xfrm>
        </p:spPr>
        <p:txBody>
          <a:bodyPr>
            <a:normAutofit/>
          </a:bodyPr>
          <a:lstStyle/>
          <a:p>
            <a:r>
              <a:rPr lang="zh-CN" altLang="en-US" sz="2800" dirty="0">
                <a:latin typeface="微软雅黑" panose="020B0503020204020204" pitchFamily="34" charset="-122"/>
                <a:ea typeface="微软雅黑" panose="020B0503020204020204" pitchFamily="34" charset="-122"/>
              </a:rPr>
              <a:t>时间纵向对比</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使用引擎分析</a:t>
            </a:r>
            <a:endParaRPr lang="LID4096" sz="28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7A48FE4D-2185-D8E3-052F-898E8365E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913" y="2695088"/>
            <a:ext cx="2352262" cy="2352262"/>
          </a:xfrm>
          <a:prstGeom prst="rect">
            <a:avLst/>
          </a:prstGeom>
        </p:spPr>
      </p:pic>
      <p:sp>
        <p:nvSpPr>
          <p:cNvPr id="10" name="文本框 9">
            <a:extLst>
              <a:ext uri="{FF2B5EF4-FFF2-40B4-BE49-F238E27FC236}">
                <a16:creationId xmlns:a16="http://schemas.microsoft.com/office/drawing/2014/main" id="{2708772F-58D1-9927-A58F-613F9270789E}"/>
              </a:ext>
            </a:extLst>
          </p:cNvPr>
          <p:cNvSpPr txBox="1"/>
          <p:nvPr/>
        </p:nvSpPr>
        <p:spPr>
          <a:xfrm>
            <a:off x="6645965" y="2413626"/>
            <a:ext cx="3416320" cy="369332"/>
          </a:xfrm>
          <a:prstGeom prst="rect">
            <a:avLst/>
          </a:prstGeom>
          <a:noFill/>
        </p:spPr>
        <p:txBody>
          <a:bodyPr wrap="non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太好了！是鳕鱼！我们有救了！</a:t>
            </a:r>
            <a:endParaRPr lang="LID4096"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74A4D92-5ACB-7EA9-7B21-2BF312B22EBA}"/>
              </a:ext>
            </a:extLst>
          </p:cNvPr>
          <p:cNvSpPr txBox="1"/>
          <p:nvPr/>
        </p:nvSpPr>
        <p:spPr>
          <a:xfrm>
            <a:off x="8666923" y="6596390"/>
            <a:ext cx="3291286" cy="261610"/>
          </a:xfrm>
          <a:prstGeom prst="rect">
            <a:avLst/>
          </a:prstGeom>
          <a:noFill/>
        </p:spPr>
        <p:txBody>
          <a:bodyPr wrap="none" rtlCol="0">
            <a:spAutoFit/>
          </a:bodyPr>
          <a:lstStyle/>
          <a:p>
            <a:r>
              <a:rPr lang="zh-CN" altLang="en-US" sz="1100" dirty="0">
                <a:solidFill>
                  <a:schemeClr val="bg1">
                    <a:lumMod val="75000"/>
                  </a:schemeClr>
                </a:solidFill>
                <a:latin typeface="微软雅黑" panose="020B0503020204020204" pitchFamily="34" charset="-122"/>
                <a:ea typeface="微软雅黑" panose="020B0503020204020204" pitchFamily="34" charset="-122"/>
              </a:rPr>
              <a:t>鳕鱼引擎照片来自：</a:t>
            </a:r>
            <a:r>
              <a:rPr lang="en-US" sz="1100" dirty="0">
                <a:solidFill>
                  <a:schemeClr val="bg1">
                    <a:lumMod val="75000"/>
                  </a:schemeClr>
                </a:solidFill>
                <a:latin typeface="微软雅黑" panose="020B0503020204020204" pitchFamily="34" charset="-122"/>
                <a:ea typeface="微软雅黑" panose="020B0503020204020204" pitchFamily="34" charset="-122"/>
                <a:hlinkClick r:id="rId3"/>
              </a:rPr>
              <a:t>https://stockfishchess.org/</a:t>
            </a:r>
            <a:r>
              <a:rPr lang="en-US" sz="1100" dirty="0">
                <a:solidFill>
                  <a:schemeClr val="bg1">
                    <a:lumMod val="75000"/>
                  </a:schemeClr>
                </a:solidFill>
                <a:latin typeface="微软雅黑" panose="020B0503020204020204" pitchFamily="34" charset="-122"/>
                <a:ea typeface="微软雅黑" panose="020B0503020204020204" pitchFamily="34" charset="-122"/>
              </a:rPr>
              <a:t> </a:t>
            </a:r>
            <a:endParaRPr lang="LID4096" sz="11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884990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D30C7-A71A-A757-5B85-C5B6E038955C}"/>
              </a:ext>
            </a:extLst>
          </p:cNvPr>
          <p:cNvSpPr>
            <a:spLocks noGrp="1"/>
          </p:cNvSpPr>
          <p:nvPr>
            <p:ph type="title"/>
          </p:nvPr>
        </p:nvSpPr>
        <p:spPr>
          <a:xfrm>
            <a:off x="4743952" y="2819400"/>
            <a:ext cx="2704096" cy="1492132"/>
          </a:xfrm>
        </p:spPr>
        <p:txBody>
          <a:bodyPr/>
          <a:lstStyle/>
          <a:p>
            <a:r>
              <a:rPr lang="en-US" altLang="zh-CN" dirty="0"/>
              <a:t>Thanks!</a:t>
            </a:r>
            <a:endParaRPr lang="LID4096" dirty="0"/>
          </a:p>
        </p:txBody>
      </p:sp>
    </p:spTree>
    <p:extLst>
      <p:ext uri="{BB962C8B-B14F-4D97-AF65-F5344CB8AC3E}">
        <p14:creationId xmlns:p14="http://schemas.microsoft.com/office/powerpoint/2010/main" val="98217155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9AE6F-1DAD-1292-DC5F-035279625C03}"/>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棋盘</a:t>
            </a:r>
            <a:endParaRPr lang="LID4096" sz="3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C4A29A8-DC7A-10DF-0CCF-FE0340083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574" y="1517374"/>
            <a:ext cx="4432852" cy="4432852"/>
          </a:xfrm>
          <a:prstGeom prst="rect">
            <a:avLst/>
          </a:prstGeom>
        </p:spPr>
      </p:pic>
      <p:sp>
        <p:nvSpPr>
          <p:cNvPr id="7" name="文本框 6">
            <a:extLst>
              <a:ext uri="{FF2B5EF4-FFF2-40B4-BE49-F238E27FC236}">
                <a16:creationId xmlns:a16="http://schemas.microsoft.com/office/drawing/2014/main" id="{0C132F61-B651-ECF7-2ADC-0EF143DB64DD}"/>
              </a:ext>
            </a:extLst>
          </p:cNvPr>
          <p:cNvSpPr txBox="1"/>
          <p:nvPr/>
        </p:nvSpPr>
        <p:spPr>
          <a:xfrm>
            <a:off x="4015409" y="5951090"/>
            <a:ext cx="4203395" cy="369332"/>
          </a:xfrm>
          <a:prstGeom prst="rect">
            <a:avLst/>
          </a:prstGeom>
          <a:noFill/>
        </p:spPr>
        <p:txBody>
          <a:bodyPr wrap="none" rtlCol="0">
            <a:spAutoFit/>
          </a:bodyPr>
          <a:lstStyle/>
          <a:p>
            <a:r>
              <a:rPr lang="en-US" dirty="0"/>
              <a:t>a       b       c       d       e        f       g       h</a:t>
            </a:r>
            <a:endParaRPr lang="LID4096" dirty="0"/>
          </a:p>
        </p:txBody>
      </p:sp>
      <p:sp>
        <p:nvSpPr>
          <p:cNvPr id="15" name="文本框 14">
            <a:extLst>
              <a:ext uri="{FF2B5EF4-FFF2-40B4-BE49-F238E27FC236}">
                <a16:creationId xmlns:a16="http://schemas.microsoft.com/office/drawing/2014/main" id="{C575EEC2-DD05-A005-CD89-24DA3B01827D}"/>
              </a:ext>
            </a:extLst>
          </p:cNvPr>
          <p:cNvSpPr txBox="1"/>
          <p:nvPr/>
        </p:nvSpPr>
        <p:spPr>
          <a:xfrm rot="10800000">
            <a:off x="3417908" y="1516509"/>
            <a:ext cx="461665" cy="4248185"/>
          </a:xfrm>
          <a:prstGeom prst="rect">
            <a:avLst/>
          </a:prstGeom>
          <a:noFill/>
        </p:spPr>
        <p:txBody>
          <a:bodyPr vert="eaVert" wrap="square" rtlCol="0">
            <a:spAutoFit/>
          </a:bodyPr>
          <a:lstStyle/>
          <a:p>
            <a:r>
              <a:rPr lang="en-US" dirty="0"/>
              <a:t>1      2       3       4        5      6       7       8   </a:t>
            </a:r>
            <a:endParaRPr lang="LID4096" dirty="0"/>
          </a:p>
        </p:txBody>
      </p:sp>
    </p:spTree>
    <p:extLst>
      <p:ext uri="{BB962C8B-B14F-4D97-AF65-F5344CB8AC3E}">
        <p14:creationId xmlns:p14="http://schemas.microsoft.com/office/powerpoint/2010/main" val="17020543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D47EA-757C-5419-62F9-8EF9BAD1C3C4}"/>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61B9F16E-CEC2-E809-9FD9-69D1214A6F20}"/>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Pawn</a:t>
            </a:r>
            <a:endParaRPr lang="LID4096" sz="3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DB8C43E-7156-F4D3-2A06-1F05216B6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530" y="1331844"/>
            <a:ext cx="4962940" cy="4967456"/>
          </a:xfrm>
          <a:prstGeom prst="rect">
            <a:avLst/>
          </a:prstGeom>
        </p:spPr>
      </p:pic>
    </p:spTree>
    <p:extLst>
      <p:ext uri="{BB962C8B-B14F-4D97-AF65-F5344CB8AC3E}">
        <p14:creationId xmlns:p14="http://schemas.microsoft.com/office/powerpoint/2010/main" val="235886970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BF084AD-5CF0-F03A-4C4F-3762903E0B0C}"/>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Bishop</a:t>
            </a:r>
            <a:endParaRPr lang="LID4096" sz="3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84F62162-71E5-A905-C9F2-1B8586D0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128" y="1700554"/>
            <a:ext cx="4519743" cy="4527968"/>
          </a:xfrm>
          <a:prstGeom prst="rect">
            <a:avLst/>
          </a:prstGeom>
        </p:spPr>
      </p:pic>
    </p:spTree>
    <p:extLst>
      <p:ext uri="{BB962C8B-B14F-4D97-AF65-F5344CB8AC3E}">
        <p14:creationId xmlns:p14="http://schemas.microsoft.com/office/powerpoint/2010/main" val="69425996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B905A-CBC9-3F0F-C12A-157C3ED083F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BAAF8F4F-D6AF-84F2-0D24-37D0FFA7425C}"/>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Knight</a:t>
            </a:r>
            <a:endParaRPr lang="LID4096" sz="36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48E82DF-D44D-8D1F-F788-704A5473D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235" y="1563757"/>
            <a:ext cx="4757530" cy="4757530"/>
          </a:xfrm>
          <a:prstGeom prst="rect">
            <a:avLst/>
          </a:prstGeom>
        </p:spPr>
      </p:pic>
    </p:spTree>
    <p:extLst>
      <p:ext uri="{BB962C8B-B14F-4D97-AF65-F5344CB8AC3E}">
        <p14:creationId xmlns:p14="http://schemas.microsoft.com/office/powerpoint/2010/main" val="317560175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D4AE-F74D-1F70-E579-940F97D0176C}"/>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F4358B55-2274-2062-BE48-7737525C5752}"/>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cap="none" dirty="0">
                <a:latin typeface="微软雅黑" panose="020B0503020204020204" pitchFamily="34" charset="-122"/>
                <a:ea typeface="微软雅黑" panose="020B0503020204020204" pitchFamily="34" charset="-122"/>
              </a:rPr>
              <a:t>Rook</a:t>
            </a:r>
            <a:endParaRPr lang="LID4096" sz="3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609AA75-4A26-A151-75A3-A4DA841FC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593" y="1557129"/>
            <a:ext cx="4696813" cy="4679780"/>
          </a:xfrm>
          <a:prstGeom prst="rect">
            <a:avLst/>
          </a:prstGeom>
        </p:spPr>
      </p:pic>
    </p:spTree>
    <p:extLst>
      <p:ext uri="{BB962C8B-B14F-4D97-AF65-F5344CB8AC3E}">
        <p14:creationId xmlns:p14="http://schemas.microsoft.com/office/powerpoint/2010/main" val="380100567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ECAB4-2F55-026D-F1E6-AF98ECAA3E6B}"/>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9DCFCE69-BE25-B0D6-5CF8-5FD577DC874B}"/>
              </a:ext>
            </a:extLst>
          </p:cNvPr>
          <p:cNvSpPr>
            <a:spLocks noGrp="1"/>
          </p:cNvSpPr>
          <p:nvPr>
            <p:ph type="title"/>
          </p:nvPr>
        </p:nvSpPr>
        <p:spPr>
          <a:xfrm>
            <a:off x="1251678" y="382386"/>
            <a:ext cx="10178322" cy="94945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国际象棋介绍</a:t>
            </a:r>
            <a:br>
              <a:rPr lang="en-US" altLang="zh-CN" sz="2800" b="1"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基本走法：</a:t>
            </a:r>
            <a:r>
              <a:rPr lang="en-US" altLang="zh-CN" sz="3600" dirty="0">
                <a:latin typeface="微软雅黑" panose="020B0503020204020204" pitchFamily="34" charset="-122"/>
                <a:ea typeface="微软雅黑" panose="020B0503020204020204" pitchFamily="34" charset="-122"/>
              </a:rPr>
              <a:t>Queen</a:t>
            </a:r>
            <a:endParaRPr lang="LID4096" sz="3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1421900-7309-6FD0-360B-68EF0549E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652" y="1417177"/>
            <a:ext cx="5002696" cy="4993600"/>
          </a:xfrm>
          <a:prstGeom prst="rect">
            <a:avLst/>
          </a:prstGeom>
        </p:spPr>
      </p:pic>
    </p:spTree>
    <p:extLst>
      <p:ext uri="{BB962C8B-B14F-4D97-AF65-F5344CB8AC3E}">
        <p14:creationId xmlns:p14="http://schemas.microsoft.com/office/powerpoint/2010/main" val="757765997"/>
      </p:ext>
    </p:extLst>
  </p:cSld>
  <p:clrMapOvr>
    <a:masterClrMapping/>
  </p:clrMapOvr>
  <p:transition spd="med">
    <p:pull/>
  </p:transition>
</p:sld>
</file>

<file path=ppt/theme/theme1.xml><?xml version="1.0" encoding="utf-8"?>
<a:theme xmlns:a="http://schemas.openxmlformats.org/drawingml/2006/main" name="徽章">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TM10001106[[fn=徽章]]</Template>
  <TotalTime>246</TotalTime>
  <Words>919</Words>
  <Application>Microsoft Office PowerPoint</Application>
  <PresentationFormat>宽屏</PresentationFormat>
  <Paragraphs>121</Paragraphs>
  <Slides>33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微软雅黑</vt:lpstr>
      <vt:lpstr>Arial</vt:lpstr>
      <vt:lpstr>Cambria Math</vt:lpstr>
      <vt:lpstr>Consolas</vt:lpstr>
      <vt:lpstr>Consolas Nerd Font</vt:lpstr>
      <vt:lpstr>Gill Sans MT</vt:lpstr>
      <vt:lpstr>Impact</vt:lpstr>
      <vt:lpstr>徽章</vt:lpstr>
      <vt:lpstr>CHEnalySiS chess data analysis</vt:lpstr>
      <vt:lpstr>目录</vt:lpstr>
      <vt:lpstr>目录</vt:lpstr>
      <vt:lpstr>国际象棋介绍 棋盘</vt:lpstr>
      <vt:lpstr>国际象棋介绍 基本走法：Pawn</vt:lpstr>
      <vt:lpstr>国际象棋介绍 基本走法：Bishop</vt:lpstr>
      <vt:lpstr>国际象棋介绍 基本走法：Knight</vt:lpstr>
      <vt:lpstr>国际象棋介绍 基本走法：Rook</vt:lpstr>
      <vt:lpstr>国际象棋介绍 基本走法：Queen</vt:lpstr>
      <vt:lpstr>国际象棋介绍 基本走法：King</vt:lpstr>
      <vt:lpstr>国际象棋介绍 基本走法：O-O</vt:lpstr>
      <vt:lpstr>国际象棋介绍 基本走法：O-O-O</vt:lpstr>
      <vt:lpstr>目录</vt:lpstr>
      <vt:lpstr>数据来源与处理 Lichess 开源数据库</vt:lpstr>
      <vt:lpstr>数据来源与处理 数据格式 PGN</vt:lpstr>
      <vt:lpstr>数据来源与处理 数据处理</vt:lpstr>
      <vt:lpstr>数据来源与处理 数据处理模式</vt:lpstr>
      <vt:lpstr>目录</vt:lpstr>
      <vt:lpstr>有趣的结果分析 都在哪睡着的？</vt:lpstr>
      <vt:lpstr>有趣的结果分析 都在哪睡着的？</vt:lpstr>
      <vt:lpstr>有趣的结果分析 谁是躺赢狗？谁又得了MVP？</vt:lpstr>
      <vt:lpstr>有趣的结果分析 谁是躺赢狗？谁又得了MVP？</vt:lpstr>
      <vt:lpstr>有趣的结果分析 苦命鸳鸯 黑杀白</vt:lpstr>
      <vt:lpstr>有趣的结果分析 苦命鸳鸯 白杀黑</vt:lpstr>
      <vt:lpstr>有趣的结果分析 啥时候睡着的</vt:lpstr>
      <vt:lpstr>有趣的结果分析 啥时候睡着的</vt:lpstr>
      <vt:lpstr>有趣的结果分析 啥时候睡着的</vt:lpstr>
      <vt:lpstr>有趣的结果分析 Mamba Out</vt:lpstr>
      <vt:lpstr>有趣的结果分析 Mamba Out</vt:lpstr>
      <vt:lpstr>有趣的结果分析 ELO predictor</vt:lpstr>
      <vt:lpstr>目录</vt:lpstr>
      <vt:lpstr>展望</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育泉 孙</dc:creator>
  <cp:lastModifiedBy>育泉 孙</cp:lastModifiedBy>
  <cp:revision>13</cp:revision>
  <dcterms:created xsi:type="dcterms:W3CDTF">2026-01-05T05:54:09Z</dcterms:created>
  <dcterms:modified xsi:type="dcterms:W3CDTF">2026-01-05T12:13:32Z</dcterms:modified>
</cp:coreProperties>
</file>